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62" r:id="rId6"/>
    <p:sldId id="265" r:id="rId7"/>
    <p:sldId id="271" r:id="rId8"/>
    <p:sldId id="272" r:id="rId9"/>
    <p:sldId id="268" r:id="rId10"/>
    <p:sldId id="273" r:id="rId11"/>
    <p:sldId id="269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42654"/>
    <a:srgbClr val="4EED23"/>
    <a:srgbClr val="D3CF31"/>
    <a:srgbClr val="C5E61E"/>
    <a:srgbClr val="FFFFFF"/>
    <a:srgbClr val="C5E020"/>
    <a:srgbClr val="66FF66"/>
    <a:srgbClr val="739F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35" autoAdjust="0"/>
    <p:restoredTop sz="86275" autoAdjust="0"/>
  </p:normalViewPr>
  <p:slideViewPr>
    <p:cSldViewPr>
      <p:cViewPr varScale="1">
        <p:scale>
          <a:sx n="66" d="100"/>
          <a:sy n="66" d="100"/>
        </p:scale>
        <p:origin x="1056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48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365B4-6911-4A7E-A59B-5E024067A618}" type="datetimeFigureOut">
              <a:rPr lang="ru-RU" smtClean="0"/>
              <a:pPr/>
              <a:t>19.05.2025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2E1CC-42AD-4DF2-BE3E-8590483434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365B4-6911-4A7E-A59B-5E024067A618}" type="datetimeFigureOut">
              <a:rPr lang="ru-RU" smtClean="0"/>
              <a:pPr/>
              <a:t>19.05.2025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2E1CC-42AD-4DF2-BE3E-8590483434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365B4-6911-4A7E-A59B-5E024067A618}" type="datetimeFigureOut">
              <a:rPr lang="ru-RU" smtClean="0"/>
              <a:pPr/>
              <a:t>19.05.2025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2E1CC-42AD-4DF2-BE3E-8590483434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365B4-6911-4A7E-A59B-5E024067A618}" type="datetimeFigureOut">
              <a:rPr lang="ru-RU" smtClean="0"/>
              <a:pPr/>
              <a:t>19.05.2025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2E1CC-42AD-4DF2-BE3E-8590483434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365B4-6911-4A7E-A59B-5E024067A618}" type="datetimeFigureOut">
              <a:rPr lang="ru-RU" smtClean="0"/>
              <a:pPr/>
              <a:t>19.05.2025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2E1CC-42AD-4DF2-BE3E-8590483434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365B4-6911-4A7E-A59B-5E024067A618}" type="datetimeFigureOut">
              <a:rPr lang="ru-RU" smtClean="0"/>
              <a:pPr/>
              <a:t>19.05.2025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2E1CC-42AD-4DF2-BE3E-8590483434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365B4-6911-4A7E-A59B-5E024067A618}" type="datetimeFigureOut">
              <a:rPr lang="ru-RU" smtClean="0"/>
              <a:pPr/>
              <a:t>19.05.2025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2E1CC-42AD-4DF2-BE3E-8590483434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365B4-6911-4A7E-A59B-5E024067A618}" type="datetimeFigureOut">
              <a:rPr lang="ru-RU" smtClean="0"/>
              <a:pPr/>
              <a:t>19.05.2025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2E1CC-42AD-4DF2-BE3E-8590483434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365B4-6911-4A7E-A59B-5E024067A618}" type="datetimeFigureOut">
              <a:rPr lang="ru-RU" smtClean="0"/>
              <a:pPr/>
              <a:t>19.05.2025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2E1CC-42AD-4DF2-BE3E-8590483434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365B4-6911-4A7E-A59B-5E024067A618}" type="datetimeFigureOut">
              <a:rPr lang="ru-RU" smtClean="0"/>
              <a:pPr/>
              <a:t>19.05.2025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2E1CC-42AD-4DF2-BE3E-8590483434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365B4-6911-4A7E-A59B-5E024067A618}" type="datetimeFigureOut">
              <a:rPr lang="ru-RU" smtClean="0"/>
              <a:pPr/>
              <a:t>19.05.2025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2E1CC-42AD-4DF2-BE3E-8590483434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4EED23">
                <a:alpha val="89020"/>
              </a:srgbClr>
            </a:gs>
            <a:gs pos="50000">
              <a:srgbClr val="FFFF0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7365B4-6911-4A7E-A59B-5E024067A618}" type="datetimeFigureOut">
              <a:rPr lang="ru-RU" smtClean="0"/>
              <a:pPr/>
              <a:t>19.05.2025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A2E1CC-42AD-4DF2-BE3E-85904834344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13" Type="http://schemas.openxmlformats.org/officeDocument/2006/relationships/image" Target="../media/image27.png"/><Relationship Id="rId3" Type="http://schemas.microsoft.com/office/2007/relationships/media" Target="../media/media2.mp3"/><Relationship Id="rId7" Type="http://schemas.microsoft.com/office/2007/relationships/media" Target="../media/media4.mp3"/><Relationship Id="rId12" Type="http://schemas.openxmlformats.org/officeDocument/2006/relationships/image" Target="../media/image26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image" Target="../media/image25.png"/><Relationship Id="rId5" Type="http://schemas.microsoft.com/office/2007/relationships/media" Target="../media/media3.mp3"/><Relationship Id="rId10" Type="http://schemas.openxmlformats.org/officeDocument/2006/relationships/image" Target="../media/image24.png"/><Relationship Id="rId4" Type="http://schemas.openxmlformats.org/officeDocument/2006/relationships/audio" Target="../media/media2.mp3"/><Relationship Id="rId9" Type="http://schemas.openxmlformats.org/officeDocument/2006/relationships/slideLayout" Target="../slideLayouts/slideLayout7.xml"/><Relationship Id="rId1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6.jpeg"/><Relationship Id="rId7" Type="http://schemas.openxmlformats.org/officeDocument/2006/relationships/image" Target="../media/image12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1.jpeg"/><Relationship Id="rId5" Type="http://schemas.openxmlformats.org/officeDocument/2006/relationships/image" Target="../media/image2.jpeg"/><Relationship Id="rId4" Type="http://schemas.openxmlformats.org/officeDocument/2006/relationships/image" Target="../media/image4.jpeg"/><Relationship Id="rId9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6.jpeg"/><Relationship Id="rId7" Type="http://schemas.openxmlformats.org/officeDocument/2006/relationships/image" Target="../media/image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0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Relationship Id="rId9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14480" y="4643446"/>
            <a:ext cx="4429156" cy="928694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825142" y="0"/>
            <a:ext cx="7493718" cy="704808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Презентация:</a:t>
            </a:r>
          </a:p>
          <a:p>
            <a:pPr algn="ctr"/>
            <a:r>
              <a:rPr lang="ru-RU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«Домашние животные»</a:t>
            </a:r>
          </a:p>
          <a:p>
            <a:pPr algn="ctr"/>
            <a:endParaRPr lang="ru-RU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endParaRPr lang="ru-RU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endParaRPr lang="ru-RU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endParaRPr lang="ru-RU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endParaRPr lang="ru-RU" sz="200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endParaRPr lang="ru-RU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790855" y="2967335"/>
            <a:ext cx="184730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ru-RU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ru-RU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ru-RU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5362" name="Picture 2" descr="http://pimg.mycdn.me/getImage?disableStub=true&amp;type=VIDEO_S_720&amp;url=http%3A%2F%2Fi.ytimg.com%2Fvi%2F8VaEM_B7xXE%2F0.jpg&amp;signatureToken=_5N0xC6B11wWcWIlIpwtR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1857364"/>
            <a:ext cx="6794548" cy="37147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31640" y="692696"/>
            <a:ext cx="433843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>
                <a:solidFill>
                  <a:schemeClr val="accent2"/>
                </a:solidFill>
              </a:rPr>
              <a:t>Угадай кто кричит?</a:t>
            </a:r>
          </a:p>
        </p:txBody>
      </p:sp>
      <p:pic>
        <p:nvPicPr>
          <p:cNvPr id="3" name="собака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691480" y="1828056"/>
            <a:ext cx="609600" cy="6096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508174"/>
            <a:ext cx="1858963" cy="1858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корова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4876800" y="2087136"/>
            <a:ext cx="609600" cy="609600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663749"/>
            <a:ext cx="2073275" cy="154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лошадь.mp3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691480" y="4941168"/>
            <a:ext cx="609600" cy="609600"/>
          </a:xfrm>
          <a:prstGeom prst="rect">
            <a:avLst/>
          </a:prstGeom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5700" y="4813374"/>
            <a:ext cx="2212975" cy="1474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кролик.mp3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4922520" y="5245967"/>
            <a:ext cx="609600" cy="609600"/>
          </a:xfrm>
          <a:prstGeom prst="rect">
            <a:avLst/>
          </a:prstGeom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4813374"/>
            <a:ext cx="1927225" cy="145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5179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4714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1592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" dur="2495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4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9" dur="1892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5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7972452" cy="3857652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>
                <a:solidFill>
                  <a:srgbClr val="7030A0"/>
                </a:solidFill>
              </a:rPr>
              <a:t>                    ЗАКРЕПИМ</a:t>
            </a:r>
            <a:br>
              <a:rPr lang="ru-RU" dirty="0">
                <a:solidFill>
                  <a:srgbClr val="7030A0"/>
                </a:solidFill>
              </a:rPr>
            </a:br>
            <a:r>
              <a:rPr lang="ru-RU" sz="2800" dirty="0">
                <a:solidFill>
                  <a:srgbClr val="7030A0"/>
                </a:solidFill>
              </a:rPr>
              <a:t>Домашние животные- это такие животные, которые</a:t>
            </a:r>
            <a:br>
              <a:rPr lang="ru-RU" sz="2800" dirty="0">
                <a:solidFill>
                  <a:srgbClr val="7030A0"/>
                </a:solidFill>
              </a:rPr>
            </a:br>
            <a:r>
              <a:rPr lang="ru-RU" sz="2800" dirty="0">
                <a:solidFill>
                  <a:srgbClr val="7030A0"/>
                </a:solidFill>
              </a:rPr>
              <a:t>содержатся человеком. Он предоставляет им кров,</a:t>
            </a:r>
            <a:br>
              <a:rPr lang="ru-RU" sz="2800" dirty="0">
                <a:solidFill>
                  <a:srgbClr val="7030A0"/>
                </a:solidFill>
              </a:rPr>
            </a:br>
            <a:r>
              <a:rPr lang="ru-RU" sz="2800" dirty="0">
                <a:solidFill>
                  <a:srgbClr val="7030A0"/>
                </a:solidFill>
              </a:rPr>
              <a:t>пищу, заботится об их потомстве, а животные, в свою очередь, приносят человеку пользу:</a:t>
            </a:r>
            <a:br>
              <a:rPr lang="ru-RU" sz="2800" dirty="0">
                <a:solidFill>
                  <a:srgbClr val="7030A0"/>
                </a:solidFill>
              </a:rPr>
            </a:br>
            <a:r>
              <a:rPr lang="ru-RU" sz="2800" dirty="0">
                <a:solidFill>
                  <a:srgbClr val="7030A0"/>
                </a:solidFill>
              </a:rPr>
              <a:t>Дают молоко, шерсть, перевозят грузы,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sz="2800" dirty="0">
                <a:solidFill>
                  <a:srgbClr val="7030A0"/>
                </a:solidFill>
              </a:rPr>
              <a:t>охраняют дом.</a:t>
            </a:r>
            <a:r>
              <a:rPr lang="ru-RU" dirty="0">
                <a:solidFill>
                  <a:srgbClr val="7030A0"/>
                </a:solidFill>
              </a:rPr>
              <a:t>  </a:t>
            </a:r>
            <a:br>
              <a:rPr lang="ru-RU" dirty="0">
                <a:solidFill>
                  <a:srgbClr val="7030A0"/>
                </a:solidFill>
              </a:rPr>
            </a:b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3" name="Picture 2" descr="http://pimg.mycdn.me/getImage?disableStub=true&amp;type=VIDEO_S_720&amp;url=http%3A%2F%2Fi.ytimg.com%2Fvi%2F8VaEM_B7xXE%2F0.jpg&amp;signatureToken=_5N0xC6B11wWcWIlIpwtR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3214686"/>
            <a:ext cx="6072230" cy="33198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428604"/>
            <a:ext cx="8401080" cy="5929354"/>
          </a:xfrm>
        </p:spPr>
        <p:txBody>
          <a:bodyPr>
            <a:normAutofit/>
          </a:bodyPr>
          <a:lstStyle/>
          <a:p>
            <a:pPr algn="l"/>
            <a:r>
              <a:rPr lang="ru-RU" sz="3600" dirty="0">
                <a:solidFill>
                  <a:schemeClr val="accent5">
                    <a:lumMod val="50000"/>
                  </a:schemeClr>
                </a:solidFill>
              </a:rPr>
              <a:t>Цель: </a:t>
            </a:r>
            <a:r>
              <a:rPr lang="ru-RU" sz="2800" dirty="0">
                <a:solidFill>
                  <a:schemeClr val="accent5">
                    <a:lumMod val="50000"/>
                  </a:schemeClr>
                </a:solidFill>
              </a:rPr>
              <a:t>Закрепить представление детей о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2800" dirty="0">
                <a:solidFill>
                  <a:schemeClr val="accent5">
                    <a:lumMod val="50000"/>
                  </a:schemeClr>
                </a:solidFill>
              </a:rPr>
              <a:t>домашних животных и их детёнышей.</a:t>
            </a:r>
            <a:br>
              <a:rPr lang="ru-RU" sz="28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3200" dirty="0">
                <a:solidFill>
                  <a:schemeClr val="accent5">
                    <a:lumMod val="50000"/>
                  </a:schemeClr>
                </a:solidFill>
              </a:rPr>
              <a:t>Задачи:</a:t>
            </a:r>
            <a:br>
              <a:rPr lang="ru-RU" sz="3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2800" dirty="0">
                <a:solidFill>
                  <a:schemeClr val="accent5">
                    <a:lumMod val="50000"/>
                  </a:schemeClr>
                </a:solidFill>
              </a:rPr>
              <a:t> Учить детей узнавать по внешним признакам домашних  животных,  их  детенышей. </a:t>
            </a:r>
            <a:br>
              <a:rPr lang="ru-RU" sz="28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2800" dirty="0">
                <a:solidFill>
                  <a:schemeClr val="accent5">
                    <a:lumMod val="50000"/>
                  </a:schemeClr>
                </a:solidFill>
              </a:rPr>
              <a:t>Уточнить знания детей, чем питаются, какую пользу приносят животные человеку.</a:t>
            </a:r>
            <a:br>
              <a:rPr lang="ru-RU" sz="28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2800" dirty="0">
                <a:solidFill>
                  <a:schemeClr val="accent5">
                    <a:lumMod val="50000"/>
                  </a:schemeClr>
                </a:solidFill>
              </a:rPr>
              <a:t> Развивать внимание, мышление, речевую активность</a:t>
            </a:r>
            <a:br>
              <a:rPr lang="ru-RU" sz="28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2800" dirty="0">
                <a:solidFill>
                  <a:schemeClr val="accent5">
                    <a:lumMod val="50000"/>
                  </a:schemeClr>
                </a:solidFill>
              </a:rPr>
              <a:t>Воспитывать желание заботиться о домашних животных.</a:t>
            </a:r>
            <a:br>
              <a:rPr lang="ru-RU" sz="2800" dirty="0">
                <a:solidFill>
                  <a:schemeClr val="accent5">
                    <a:lumMod val="50000"/>
                  </a:schemeClr>
                </a:solidFill>
              </a:rPr>
            </a:b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2185974" cy="869934"/>
          </a:xfrm>
        </p:spPr>
        <p:txBody>
          <a:bodyPr>
            <a:normAutofit/>
          </a:bodyPr>
          <a:lstStyle/>
          <a:p>
            <a:r>
              <a:rPr lang="ru-RU" sz="2800" dirty="0">
                <a:solidFill>
                  <a:srgbClr val="642654"/>
                </a:solidFill>
              </a:rPr>
              <a:t>       КРОЛИК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714357"/>
            <a:ext cx="3257543" cy="5000659"/>
          </a:xfrm>
        </p:spPr>
        <p:txBody>
          <a:bodyPr>
            <a:normAutofit/>
          </a:bodyPr>
          <a:lstStyle/>
          <a:p>
            <a:endParaRPr lang="ru-RU" sz="2400" dirty="0"/>
          </a:p>
          <a:p>
            <a:r>
              <a:rPr lang="ru-RU" sz="2400" dirty="0"/>
              <a:t>Пушистые крольчата Веселые ребята</a:t>
            </a:r>
          </a:p>
          <a:p>
            <a:r>
              <a:rPr lang="ru-RU" sz="2400" dirty="0"/>
              <a:t>Их лакомство – Морковка.</a:t>
            </a:r>
          </a:p>
          <a:p>
            <a:r>
              <a:rPr lang="ru-RU" sz="2400" dirty="0"/>
              <a:t>Грызут её крольчата</a:t>
            </a:r>
          </a:p>
          <a:p>
            <a:r>
              <a:rPr lang="ru-RU" sz="2400" dirty="0"/>
              <a:t>Ловко.</a:t>
            </a:r>
          </a:p>
        </p:txBody>
      </p:sp>
      <p:pic>
        <p:nvPicPr>
          <p:cNvPr id="13314" name="Picture 2" descr="https://im0-tub-ru.yandex.net/i?id=dbd77f52555b848cc58a467b8e950f03&amp;n=33&amp;h=215&amp;w=29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2" y="214290"/>
            <a:ext cx="4356719" cy="3286148"/>
          </a:xfrm>
          <a:prstGeom prst="rect">
            <a:avLst/>
          </a:prstGeom>
          <a:noFill/>
        </p:spPr>
      </p:pic>
      <p:pic>
        <p:nvPicPr>
          <p:cNvPr id="13316" name="Picture 4" descr="https://im0-tub-ru.yandex.net/i?id=2e08739321a0d7edb855f1397a300dd3&amp;n=33&amp;h=215&amp;w=34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43306" y="3571852"/>
            <a:ext cx="5257834" cy="328614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73050"/>
            <a:ext cx="2143141" cy="655620"/>
          </a:xfrm>
        </p:spPr>
        <p:txBody>
          <a:bodyPr>
            <a:normAutofit/>
          </a:bodyPr>
          <a:lstStyle/>
          <a:p>
            <a:r>
              <a:rPr lang="ru-RU" sz="3600" dirty="0">
                <a:solidFill>
                  <a:srgbClr val="642654"/>
                </a:solidFill>
              </a:rPr>
              <a:t>ЛОШАДЬ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14282" y="642918"/>
            <a:ext cx="3286148" cy="5214974"/>
          </a:xfrm>
        </p:spPr>
        <p:txBody>
          <a:bodyPr>
            <a:normAutofit/>
          </a:bodyPr>
          <a:lstStyle/>
          <a:p>
            <a:endParaRPr lang="ru-RU" sz="2400" dirty="0"/>
          </a:p>
          <a:p>
            <a:r>
              <a:rPr lang="ru-RU" sz="2400" dirty="0"/>
              <a:t>Не пахарь,</a:t>
            </a:r>
          </a:p>
          <a:p>
            <a:r>
              <a:rPr lang="ru-RU" sz="2400" dirty="0"/>
              <a:t>Не кузнец.</a:t>
            </a:r>
          </a:p>
          <a:p>
            <a:r>
              <a:rPr lang="ru-RU" sz="2400" dirty="0"/>
              <a:t>Не плотник, а </a:t>
            </a:r>
          </a:p>
          <a:p>
            <a:r>
              <a:rPr lang="ru-RU" sz="2400" dirty="0"/>
              <a:t>Первый на селе</a:t>
            </a:r>
          </a:p>
          <a:p>
            <a:r>
              <a:rPr lang="ru-RU" sz="2400" dirty="0"/>
              <a:t>Работник.</a:t>
            </a:r>
          </a:p>
        </p:txBody>
      </p:sp>
      <p:sp>
        <p:nvSpPr>
          <p:cNvPr id="10242" name="AutoShape 2" descr="http://img-fotki.yandex.ru/get/4304/mackey.55/0_33b03_e191b6ce_XL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44" name="AutoShape 4" descr="http://img-fotki.yandex.ru/get/4304/mackey.55/0_33b03_e191b6ce_XL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46" name="Picture 6" descr="http://img-fotki.yandex.ru/get/4304/mackey.55/0_33b03_e191b6ce_X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14744" y="214290"/>
            <a:ext cx="5130837" cy="3418420"/>
          </a:xfrm>
          <a:prstGeom prst="rect">
            <a:avLst/>
          </a:prstGeom>
          <a:noFill/>
        </p:spPr>
      </p:pic>
      <p:pic>
        <p:nvPicPr>
          <p:cNvPr id="10248" name="Picture 8" descr="http://mislko.narod.ru/5087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00166" y="3540143"/>
            <a:ext cx="5164697" cy="33178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3008313" cy="785794"/>
          </a:xfrm>
        </p:spPr>
        <p:txBody>
          <a:bodyPr>
            <a:normAutofit/>
          </a:bodyPr>
          <a:lstStyle/>
          <a:p>
            <a:r>
              <a:rPr lang="ru-RU" sz="3600" dirty="0">
                <a:solidFill>
                  <a:srgbClr val="642654"/>
                </a:solidFill>
              </a:rPr>
              <a:t>     КОРОВА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714356"/>
            <a:ext cx="3008313" cy="5411807"/>
          </a:xfrm>
        </p:spPr>
        <p:txBody>
          <a:bodyPr>
            <a:normAutofit/>
          </a:bodyPr>
          <a:lstStyle/>
          <a:p>
            <a:r>
              <a:rPr lang="ru-RU" sz="2400" dirty="0"/>
              <a:t>Живет корова без забот. Жует траву себе, жует.</a:t>
            </a:r>
          </a:p>
          <a:p>
            <a:r>
              <a:rPr lang="ru-RU" sz="2400" dirty="0"/>
              <a:t>И так идет за годом год.</a:t>
            </a:r>
          </a:p>
          <a:p>
            <a:r>
              <a:rPr lang="ru-RU" sz="2400" dirty="0"/>
              <a:t>На луг пастись она идет.</a:t>
            </a:r>
          </a:p>
          <a:p>
            <a:r>
              <a:rPr lang="ru-RU" sz="2400" dirty="0"/>
              <a:t>Какой же от коровы толк?</a:t>
            </a:r>
          </a:p>
          <a:p>
            <a:r>
              <a:rPr lang="ru-RU" sz="2400" dirty="0"/>
              <a:t>А молоко она дает!</a:t>
            </a:r>
          </a:p>
          <a:p>
            <a:r>
              <a:rPr lang="ru-RU" sz="2400" dirty="0"/>
              <a:t>Сама пестрая, ест зеленое, дает белое.</a:t>
            </a:r>
          </a:p>
          <a:p>
            <a:endParaRPr lang="ru-RU" sz="2400" dirty="0"/>
          </a:p>
        </p:txBody>
      </p:sp>
      <p:pic>
        <p:nvPicPr>
          <p:cNvPr id="9218" name="Picture 2" descr="http://megabook.ru/stream/mediapreview?Key=%D0%91%D0%B0%D0%BD%D1%82%D0%B5%D0%BD%D0%B3&amp;Width=654&amp;Height=65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28962" y="214290"/>
            <a:ext cx="5400713" cy="3429024"/>
          </a:xfrm>
          <a:prstGeom prst="rect">
            <a:avLst/>
          </a:prstGeom>
          <a:noFill/>
        </p:spPr>
      </p:pic>
      <p:pic>
        <p:nvPicPr>
          <p:cNvPr id="9220" name="Picture 4" descr="http://naukanews.com/wp-content/uploads/2016/09/01-09-2015-n-066-768x51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0430" y="3571876"/>
            <a:ext cx="5643570" cy="34444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>
                <a:solidFill>
                  <a:srgbClr val="642654"/>
                </a:solidFill>
              </a:rPr>
              <a:t>    СОБАКА</a:t>
            </a:r>
          </a:p>
        </p:txBody>
      </p:sp>
      <p:pic>
        <p:nvPicPr>
          <p:cNvPr id="5" name="Содержимое 4" descr="пес1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714612" y="3718548"/>
            <a:ext cx="4568850" cy="3139452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endParaRPr lang="ru-RU" sz="2400" dirty="0"/>
          </a:p>
          <a:p>
            <a:r>
              <a:rPr lang="ru-RU" sz="2400" dirty="0"/>
              <a:t>Заворчал  живой замок.</a:t>
            </a:r>
          </a:p>
          <a:p>
            <a:r>
              <a:rPr lang="ru-RU" sz="2400" dirty="0"/>
              <a:t>Лег у двери  поперёк.</a:t>
            </a:r>
          </a:p>
          <a:p>
            <a:r>
              <a:rPr lang="ru-RU" sz="2400" dirty="0"/>
              <a:t>Две медали на груди.</a:t>
            </a:r>
          </a:p>
          <a:p>
            <a:r>
              <a:rPr lang="ru-RU" sz="2400" dirty="0"/>
              <a:t>Лучше в дом не заходи!</a:t>
            </a:r>
          </a:p>
        </p:txBody>
      </p:sp>
      <p:pic>
        <p:nvPicPr>
          <p:cNvPr id="6146" name="Picture 2" descr="https://ru4.anyfad.com/items/t1@41818810-e6ca-44b4-89c5-0f521d385118/Nemeckaya-ovchark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4935" y="0"/>
            <a:ext cx="3929065" cy="39290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786050" y="571480"/>
            <a:ext cx="48577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>
                <a:solidFill>
                  <a:srgbClr val="642654"/>
                </a:solidFill>
                <a:latin typeface="Times New Roman" pitchFamily="18" charset="0"/>
                <a:cs typeface="Times New Roman" pitchFamily="18" charset="0"/>
              </a:rPr>
              <a:t>Кто что ест?</a:t>
            </a:r>
          </a:p>
        </p:txBody>
      </p:sp>
      <p:pic>
        <p:nvPicPr>
          <p:cNvPr id="6" name="Picture 2" descr="https://ru4.anyfad.com/items/t1@41818810-e6ca-44b4-89c5-0f521d385118/Nemeckaya-ovchark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642918"/>
            <a:ext cx="1857387" cy="1857388"/>
          </a:xfrm>
          <a:prstGeom prst="rect">
            <a:avLst/>
          </a:prstGeom>
          <a:noFill/>
        </p:spPr>
      </p:pic>
      <p:pic>
        <p:nvPicPr>
          <p:cNvPr id="7" name="Picture 2" descr="http://megabook.ru/stream/mediapreview?Key=%D0%91%D0%B0%D0%BD%D1%82%D0%B5%D0%BD%D0%B3&amp;Width=654&amp;Height=65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57356" y="2500306"/>
            <a:ext cx="2714644" cy="2025964"/>
          </a:xfrm>
          <a:prstGeom prst="rect">
            <a:avLst/>
          </a:prstGeom>
          <a:noFill/>
        </p:spPr>
      </p:pic>
      <p:pic>
        <p:nvPicPr>
          <p:cNvPr id="8" name="Picture 6" descr="http://img-fotki.yandex.ru/get/4304/mackey.55/0_33b03_e191b6ce_XL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6248" y="1214422"/>
            <a:ext cx="3036450" cy="2023035"/>
          </a:xfrm>
          <a:prstGeom prst="rect">
            <a:avLst/>
          </a:prstGeom>
          <a:noFill/>
        </p:spPr>
      </p:pic>
      <p:pic>
        <p:nvPicPr>
          <p:cNvPr id="9" name="Picture 2" descr="https://im0-tub-ru.yandex.net/i?id=dbd77f52555b848cc58a467b8e950f03&amp;n=33&amp;h=215&amp;w=29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643670" y="2714620"/>
            <a:ext cx="2500330" cy="1885927"/>
          </a:xfrm>
          <a:prstGeom prst="rect">
            <a:avLst/>
          </a:prstGeom>
          <a:noFill/>
        </p:spPr>
      </p:pic>
      <p:pic>
        <p:nvPicPr>
          <p:cNvPr id="30722" name="Picture 2" descr="http://imxo-sborka.narod.ru/carrot/morkov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0034" y="5000636"/>
            <a:ext cx="1785918" cy="1290085"/>
          </a:xfrm>
          <a:prstGeom prst="rect">
            <a:avLst/>
          </a:prstGeom>
          <a:noFill/>
        </p:spPr>
      </p:pic>
      <p:pic>
        <p:nvPicPr>
          <p:cNvPr id="30724" name="Picture 4" descr="http://www.lenagold.ru/fon/clipart/p/pred/pred101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571736" y="5143512"/>
            <a:ext cx="1905000" cy="1238250"/>
          </a:xfrm>
          <a:prstGeom prst="rect">
            <a:avLst/>
          </a:prstGeom>
          <a:noFill/>
        </p:spPr>
      </p:pic>
      <p:pic>
        <p:nvPicPr>
          <p:cNvPr id="30726" name="Picture 6" descr="http://static3.depositphotos.com/1000723/243/i/950/depositphotos_2435262-stock-photo-wheat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572000" y="5072074"/>
            <a:ext cx="1846691" cy="1236997"/>
          </a:xfrm>
          <a:prstGeom prst="rect">
            <a:avLst/>
          </a:prstGeom>
          <a:noFill/>
        </p:spPr>
      </p:pic>
      <p:pic>
        <p:nvPicPr>
          <p:cNvPr id="30728" name="Picture 8" descr="https://www.thehayexperts.co.uk/media/catalog/product/cache/1/image/960x/9df78eab33525d08d6e5fb8d27136e95/t/i/timothy-meadow-seed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572264" y="5000636"/>
            <a:ext cx="2143140" cy="13923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8.15029E-6 L -0.2441 -0.36717 " pathEditMode="relative" ptsTypes="AA">
                                      <p:cBhvr>
                                        <p:cTn id="6" dur="20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4.04624E-6 L -0.01858 -0.3306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00" y="-16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8.67052E-6 L -0.44097 -0.09434 " pathEditMode="relative" ptsTypes="AA">
                                      <p:cBhvr>
                                        <p:cTn id="14" dur="2000" fill="hold"/>
                                        <p:tgtEl>
                                          <p:spTgt spid="307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7.5E-6 -7.97688E-6 L 0.67725 -0.07353 " pathEditMode="relative" ptsTypes="AA">
                                      <p:cBhvr>
                                        <p:cTn id="18" dur="20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072066" y="0"/>
            <a:ext cx="407193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>
                <a:solidFill>
                  <a:srgbClr val="642654"/>
                </a:solidFill>
              </a:rPr>
              <a:t>Кто где живет?</a:t>
            </a:r>
          </a:p>
        </p:txBody>
      </p:sp>
      <p:pic>
        <p:nvPicPr>
          <p:cNvPr id="31748" name="Picture 4" descr="http://www.classifieds365.net/_content/items/images/2/6614602/0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14290"/>
            <a:ext cx="2786082" cy="1904990"/>
          </a:xfrm>
          <a:prstGeom prst="rect">
            <a:avLst/>
          </a:prstGeom>
          <a:noFill/>
        </p:spPr>
      </p:pic>
      <p:pic>
        <p:nvPicPr>
          <p:cNvPr id="31750" name="Picture 6" descr="http://static3.depositphotos.com/1007113/222/i/950/depositphotos_2220723-The-Doghouse-isolate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2714620"/>
            <a:ext cx="2714644" cy="2173262"/>
          </a:xfrm>
          <a:prstGeom prst="rect">
            <a:avLst/>
          </a:prstGeom>
          <a:noFill/>
        </p:spPr>
      </p:pic>
      <p:pic>
        <p:nvPicPr>
          <p:cNvPr id="31752" name="Picture 8" descr="http://karmomax.pt/images/caval%20(15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4876" y="785794"/>
            <a:ext cx="3214710" cy="2143140"/>
          </a:xfrm>
          <a:prstGeom prst="rect">
            <a:avLst/>
          </a:prstGeom>
          <a:noFill/>
        </p:spPr>
      </p:pic>
      <p:pic>
        <p:nvPicPr>
          <p:cNvPr id="31754" name="Picture 10" descr="http://steel-construction.ru/assets/images/cs/213_b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16538" y="3143248"/>
            <a:ext cx="4127462" cy="1857358"/>
          </a:xfrm>
          <a:prstGeom prst="rect">
            <a:avLst/>
          </a:prstGeom>
          <a:noFill/>
        </p:spPr>
      </p:pic>
      <p:pic>
        <p:nvPicPr>
          <p:cNvPr id="16" name="Picture 2" descr="https://ru4.anyfad.com/items/t1@41818810-e6ca-44b4-89c5-0f521d385118/Nemeckaya-ovcharka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4282" y="5000612"/>
            <a:ext cx="1857387" cy="1857388"/>
          </a:xfrm>
          <a:prstGeom prst="rect">
            <a:avLst/>
          </a:prstGeom>
          <a:noFill/>
        </p:spPr>
      </p:pic>
      <p:pic>
        <p:nvPicPr>
          <p:cNvPr id="17" name="Picture 2" descr="http://megabook.ru/stream/mediapreview?Key=%D0%91%D0%B0%D0%BD%D1%82%D0%B5%D0%BD%D0%B3&amp;Width=654&amp;Height=65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285984" y="5072074"/>
            <a:ext cx="2071702" cy="1546130"/>
          </a:xfrm>
          <a:prstGeom prst="rect">
            <a:avLst/>
          </a:prstGeom>
          <a:noFill/>
        </p:spPr>
      </p:pic>
      <p:pic>
        <p:nvPicPr>
          <p:cNvPr id="18" name="Picture 6" descr="http://img-fotki.yandex.ru/get/4304/mackey.55/0_33b03_e191b6ce_XL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429124" y="5143512"/>
            <a:ext cx="2214578" cy="1475463"/>
          </a:xfrm>
          <a:prstGeom prst="rect">
            <a:avLst/>
          </a:prstGeom>
          <a:noFill/>
        </p:spPr>
      </p:pic>
      <p:pic>
        <p:nvPicPr>
          <p:cNvPr id="19" name="Picture 2" descr="https://im0-tub-ru.yandex.net/i?id=dbd77f52555b848cc58a467b8e950f03&amp;n=33&amp;h=215&amp;w=298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929454" y="5143512"/>
            <a:ext cx="1928858" cy="14548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5.31792E-6 L 0.10243 -0.07352 " pathEditMode="relative" ptsTypes="AA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88889E-6 8.09249E-7 L 0.15747 -0.14682 " pathEditMode="relative" ptsTypes="AA">
                                      <p:cBhvr>
                                        <p:cTn id="1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7.39884E-6 L -0.03941 -0.40902 " pathEditMode="relative" ptsTypes="AA">
                                      <p:cBhvr>
                                        <p:cTn id="1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38889E-6 6.93642E-7 L -0.5276 -0.5348 " pathEditMode="relative" ptsTypes="AA">
                                      <p:cBhvr>
                                        <p:cTn id="1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85720" y="571480"/>
            <a:ext cx="864399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>
                <a:solidFill>
                  <a:srgbClr val="642654"/>
                </a:solidFill>
                <a:latin typeface="Times New Roman" pitchFamily="18" charset="0"/>
                <a:cs typeface="Times New Roman" pitchFamily="18" charset="0"/>
              </a:rPr>
              <a:t>Кто какую пользу приносит ?</a:t>
            </a:r>
          </a:p>
        </p:txBody>
      </p:sp>
      <p:pic>
        <p:nvPicPr>
          <p:cNvPr id="2054" name="Picture 6" descr="http://kievpravda.com/media/images/42994/raw/71a76141d2cb8e76df956cd604d1d17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214422"/>
            <a:ext cx="5024210" cy="2143140"/>
          </a:xfrm>
          <a:prstGeom prst="rect">
            <a:avLst/>
          </a:prstGeom>
          <a:noFill/>
        </p:spPr>
      </p:pic>
      <p:pic>
        <p:nvPicPr>
          <p:cNvPr id="2056" name="Picture 8" descr="http://www.infpol.ru/upload/iblock/8fc/8fc14aea59bf13ceca487904c85f518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8" y="1214422"/>
            <a:ext cx="3857651" cy="2565681"/>
          </a:xfrm>
          <a:prstGeom prst="rect">
            <a:avLst/>
          </a:prstGeom>
          <a:noFill/>
        </p:spPr>
      </p:pic>
      <p:pic>
        <p:nvPicPr>
          <p:cNvPr id="2058" name="Picture 10" descr="http://loveanimal.ru/_bl/7/2134489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3500438"/>
            <a:ext cx="4214842" cy="3090885"/>
          </a:xfrm>
          <a:prstGeom prst="rect">
            <a:avLst/>
          </a:prstGeom>
          <a:noFill/>
        </p:spPr>
      </p:pic>
      <p:pic>
        <p:nvPicPr>
          <p:cNvPr id="2060" name="Picture 12" descr="http://www.petsell.ru/user/images/7074/ad_86896_image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57752" y="3857628"/>
            <a:ext cx="3714744" cy="27860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571</TotalTime>
  <Words>235</Words>
  <Application>Microsoft Office PowerPoint</Application>
  <PresentationFormat>Экран (4:3)</PresentationFormat>
  <Paragraphs>40</Paragraphs>
  <Slides>11</Slides>
  <Notes>0</Notes>
  <HiddenSlides>0</HiddenSlides>
  <MMClips>4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Arial</vt:lpstr>
      <vt:lpstr>Calibri</vt:lpstr>
      <vt:lpstr>Times New Roman</vt:lpstr>
      <vt:lpstr>Тема Office</vt:lpstr>
      <vt:lpstr>Презентация PowerPoint</vt:lpstr>
      <vt:lpstr>Цель: Закрепить представление детей о домашних животных и их детёнышей. Задачи:  Учить детей узнавать по внешним признакам домашних  животных,  их  детенышей.  Уточнить знания детей, чем питаются, какую пользу приносят животные человеку.  Развивать внимание, мышление, речевую активность Воспитывать желание заботиться о домашних животных. </vt:lpstr>
      <vt:lpstr>       КРОЛИК</vt:lpstr>
      <vt:lpstr>ЛОШАДЬ</vt:lpstr>
      <vt:lpstr>     КОРОВА</vt:lpstr>
      <vt:lpstr>    СОБАКА</vt:lpstr>
      <vt:lpstr>Презентация PowerPoint</vt:lpstr>
      <vt:lpstr>Презентация PowerPoint</vt:lpstr>
      <vt:lpstr>Презентация PowerPoint</vt:lpstr>
      <vt:lpstr>Презентация PowerPoint</vt:lpstr>
      <vt:lpstr>                    ЗАКРЕПИМ Домашние животные- это такие животные, которые содержатся человеком. Он предоставляет им кров, пищу, заботится об их потомстве, а животные, в свою очередь, приносят человеку пользу: Дают молоко, шерсть, перевозят грузы, охраняют дом.   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вячеслав</dc:creator>
  <cp:lastModifiedBy>Детский сад №563</cp:lastModifiedBy>
  <cp:revision>55</cp:revision>
  <dcterms:created xsi:type="dcterms:W3CDTF">2016-11-06T10:16:24Z</dcterms:created>
  <dcterms:modified xsi:type="dcterms:W3CDTF">2025-05-19T06:13:16Z</dcterms:modified>
</cp:coreProperties>
</file>