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319" r:id="rId4"/>
    <p:sldId id="402" r:id="rId5"/>
    <p:sldId id="401" r:id="rId6"/>
    <p:sldId id="400" r:id="rId7"/>
    <p:sldId id="399" r:id="rId8"/>
    <p:sldId id="395" r:id="rId9"/>
    <p:sldId id="403" r:id="rId10"/>
    <p:sldId id="406" r:id="rId11"/>
    <p:sldId id="405" r:id="rId12"/>
    <p:sldId id="404" r:id="rId13"/>
    <p:sldId id="397" r:id="rId14"/>
    <p:sldId id="407" r:id="rId15"/>
    <p:sldId id="410" r:id="rId16"/>
    <p:sldId id="409" r:id="rId17"/>
    <p:sldId id="408" r:id="rId18"/>
    <p:sldId id="398" r:id="rId19"/>
    <p:sldId id="411" r:id="rId20"/>
    <p:sldId id="412" r:id="rId21"/>
    <p:sldId id="413" r:id="rId22"/>
    <p:sldId id="414" r:id="rId23"/>
    <p:sldId id="396" r:id="rId24"/>
    <p:sldId id="415" r:id="rId25"/>
    <p:sldId id="416" r:id="rId26"/>
    <p:sldId id="418" r:id="rId27"/>
    <p:sldId id="417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66"/>
    <a:srgbClr val="5D2884"/>
    <a:srgbClr val="7000BC"/>
    <a:srgbClr val="7030A0"/>
    <a:srgbClr val="52008A"/>
    <a:srgbClr val="6600FF"/>
    <a:srgbClr val="FFFFCC"/>
    <a:srgbClr val="FDEADB"/>
    <a:srgbClr val="F2E5FF"/>
    <a:srgbClr val="E8D1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2550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0055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slide" Target="slide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5.xml"/><Relationship Id="rId18" Type="http://schemas.openxmlformats.org/officeDocument/2006/relationships/slide" Target="slide10.xml"/><Relationship Id="rId26" Type="http://schemas.openxmlformats.org/officeDocument/2006/relationships/slide" Target="slide18.xml"/><Relationship Id="rId3" Type="http://schemas.openxmlformats.org/officeDocument/2006/relationships/image" Target="../media/image6.jpeg"/><Relationship Id="rId21" Type="http://schemas.openxmlformats.org/officeDocument/2006/relationships/slide" Target="slide13.xml"/><Relationship Id="rId34" Type="http://schemas.openxmlformats.org/officeDocument/2006/relationships/slide" Target="slide26.xml"/><Relationship Id="rId7" Type="http://schemas.openxmlformats.org/officeDocument/2006/relationships/image" Target="../media/image10.png"/><Relationship Id="rId12" Type="http://schemas.openxmlformats.org/officeDocument/2006/relationships/slide" Target="slide4.xml"/><Relationship Id="rId17" Type="http://schemas.openxmlformats.org/officeDocument/2006/relationships/slide" Target="slide9.xml"/><Relationship Id="rId25" Type="http://schemas.openxmlformats.org/officeDocument/2006/relationships/slide" Target="slide17.xml"/><Relationship Id="rId33" Type="http://schemas.openxmlformats.org/officeDocument/2006/relationships/slide" Target="slide25.xml"/><Relationship Id="rId2" Type="http://schemas.openxmlformats.org/officeDocument/2006/relationships/notesSlide" Target="../notesSlides/notesSlide2.xml"/><Relationship Id="rId16" Type="http://schemas.openxmlformats.org/officeDocument/2006/relationships/slide" Target="slide8.xml"/><Relationship Id="rId20" Type="http://schemas.openxmlformats.org/officeDocument/2006/relationships/slide" Target="slide12.xml"/><Relationship Id="rId29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slide" Target="slide3.xml"/><Relationship Id="rId24" Type="http://schemas.openxmlformats.org/officeDocument/2006/relationships/slide" Target="slide16.xml"/><Relationship Id="rId32" Type="http://schemas.openxmlformats.org/officeDocument/2006/relationships/slide" Target="slide24.xml"/><Relationship Id="rId5" Type="http://schemas.openxmlformats.org/officeDocument/2006/relationships/image" Target="../media/image8.png"/><Relationship Id="rId15" Type="http://schemas.openxmlformats.org/officeDocument/2006/relationships/slide" Target="slide7.xml"/><Relationship Id="rId23" Type="http://schemas.openxmlformats.org/officeDocument/2006/relationships/slide" Target="slide15.xml"/><Relationship Id="rId28" Type="http://schemas.openxmlformats.org/officeDocument/2006/relationships/slide" Target="slide20.xml"/><Relationship Id="rId36" Type="http://schemas.openxmlformats.org/officeDocument/2006/relationships/image" Target="../media/image14.png"/><Relationship Id="rId10" Type="http://schemas.openxmlformats.org/officeDocument/2006/relationships/image" Target="../media/image13.png"/><Relationship Id="rId19" Type="http://schemas.openxmlformats.org/officeDocument/2006/relationships/slide" Target="slide11.xml"/><Relationship Id="rId31" Type="http://schemas.openxmlformats.org/officeDocument/2006/relationships/slide" Target="slide23.xml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slide" Target="slide6.xml"/><Relationship Id="rId22" Type="http://schemas.openxmlformats.org/officeDocument/2006/relationships/slide" Target="slide14.xml"/><Relationship Id="rId27" Type="http://schemas.openxmlformats.org/officeDocument/2006/relationships/slide" Target="slide19.xml"/><Relationship Id="rId30" Type="http://schemas.openxmlformats.org/officeDocument/2006/relationships/slide" Target="slide22.xml"/><Relationship Id="rId35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dk-met.wmsite.ru/_mod_files/ce_images/igra/0_a0e95_af6e9a2c_xl.png" TargetMode="External"/><Relationship Id="rId13" Type="http://schemas.openxmlformats.org/officeDocument/2006/relationships/hyperlink" Target="http://stat18.privet.ru/lr/0b1d3cec6375d01e8e11a66a63e1b390" TargetMode="External"/><Relationship Id="rId3" Type="http://schemas.openxmlformats.org/officeDocument/2006/relationships/hyperlink" Target="http://my-ivanovo.ru/wp-content/uploads/2010/06/74f16339f64a.png" TargetMode="External"/><Relationship Id="rId7" Type="http://schemas.openxmlformats.org/officeDocument/2006/relationships/hyperlink" Target="http://img-fotki.yandex.ru/get/4612/119528728.cb4/0_a0e71_e8c1f8cc_XL" TargetMode="External"/><Relationship Id="rId12" Type="http://schemas.openxmlformats.org/officeDocument/2006/relationships/hyperlink" Target="http://stat16.privet.ru/lr/0d26274af501f4e51923a6ed5e659105" TargetMode="External"/><Relationship Id="rId2" Type="http://schemas.openxmlformats.org/officeDocument/2006/relationships/hyperlink" Target="http://img-fotki.yandex.ru/get/6107/152583420.12/0_6590f_dc023c9c_XL" TargetMode="Externa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fotki.yandex.ru/get/6522/127850699.ba/0_9b7be_d3c65370_XL" TargetMode="External"/><Relationship Id="rId11" Type="http://schemas.openxmlformats.org/officeDocument/2006/relationships/hyperlink" Target="http://img-fotki.yandex.ru/get/4413/119528728.cb5/0_a0e9f_82954224_XL" TargetMode="External"/><Relationship Id="rId5" Type="http://schemas.openxmlformats.org/officeDocument/2006/relationships/hyperlink" Target="http://img0.liveinternet.ru/images/attach/c/4/82/417/82417670_n_6.png" TargetMode="External"/><Relationship Id="rId15" Type="http://schemas.openxmlformats.org/officeDocument/2006/relationships/slide" Target="slide2.xml"/><Relationship Id="rId10" Type="http://schemas.openxmlformats.org/officeDocument/2006/relationships/hyperlink" Target="http://img-fotki.yandex.ru/get/4709/119528728.cb5/0_a0eb5_1cab041d_XL" TargetMode="External"/><Relationship Id="rId4" Type="http://schemas.openxmlformats.org/officeDocument/2006/relationships/hyperlink" Target="http://img-fotki.yandex.ru/get/6110/18869520.102/0_6dcb5_9dc29150_XL" TargetMode="External"/><Relationship Id="rId9" Type="http://schemas.openxmlformats.org/officeDocument/2006/relationships/hyperlink" Target="http://img-fotki.yandex.ru/get/4414/119528728.cb4/0_a0e69_a464749a_XL" TargetMode="External"/><Relationship Id="rId14" Type="http://schemas.openxmlformats.org/officeDocument/2006/relationships/hyperlink" Target="http://foto.planetadruzey.ru/2125938.jpe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Рисунок18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2483768" y="6237312"/>
            <a:ext cx="1606332" cy="360040"/>
          </a:xfrm>
          <a:prstGeom prst="rect">
            <a:avLst/>
          </a:prstGeom>
        </p:spPr>
      </p:pic>
      <p:pic>
        <p:nvPicPr>
          <p:cNvPr id="12" name="Рисунок 11" descr="Рисунок19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5940152" y="6237312"/>
            <a:ext cx="2808312" cy="374442"/>
          </a:xfrm>
          <a:prstGeom prst="rect">
            <a:avLst/>
          </a:prstGeom>
        </p:spPr>
      </p:pic>
      <p:pic>
        <p:nvPicPr>
          <p:cNvPr id="9" name="Рисунок 8" descr="Рисунок1.png"/>
          <p:cNvPicPr>
            <a:picLocks noChangeAspect="1"/>
          </p:cNvPicPr>
          <p:nvPr/>
        </p:nvPicPr>
        <p:blipFill>
          <a:blip r:embed="rId8" cstate="screen"/>
          <a:srcRect l="3538" t="22029" r="3538"/>
          <a:stretch>
            <a:fillRect/>
          </a:stretch>
        </p:blipFill>
        <p:spPr>
          <a:xfrm>
            <a:off x="251520" y="188641"/>
            <a:ext cx="8712968" cy="94600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08545" y="3760294"/>
            <a:ext cx="7776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9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Змея</a:t>
            </a:r>
            <a:endParaRPr lang="ru-RU" sz="9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967392" y="1052736"/>
            <a:ext cx="7632848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b="1" dirty="0" smtClean="0">
                <a:solidFill>
                  <a:srgbClr val="7000BC"/>
                </a:solidFill>
                <a:latin typeface="Comic Sans MS" panose="030F0702030302020204" pitchFamily="66" charset="0"/>
              </a:rPr>
              <a:t>Хвост </a:t>
            </a:r>
            <a:r>
              <a:rPr lang="ru-RU" sz="4000" b="1" dirty="0">
                <a:solidFill>
                  <a:srgbClr val="7000BC"/>
                </a:solidFill>
                <a:latin typeface="Comic Sans MS" panose="030F0702030302020204" pitchFamily="66" charset="0"/>
              </a:rPr>
              <a:t>чешуйчатый ползет,</a:t>
            </a:r>
            <a:br>
              <a:rPr lang="ru-RU" sz="4000" b="1" dirty="0">
                <a:solidFill>
                  <a:srgbClr val="7000BC"/>
                </a:solidFill>
                <a:latin typeface="Comic Sans MS" panose="030F0702030302020204" pitchFamily="66" charset="0"/>
              </a:rPr>
            </a:br>
            <a:r>
              <a:rPr lang="ru-RU" sz="4000" b="1" dirty="0">
                <a:solidFill>
                  <a:srgbClr val="7000BC"/>
                </a:solidFill>
                <a:latin typeface="Comic Sans MS" panose="030F0702030302020204" pitchFamily="66" charset="0"/>
              </a:rPr>
              <a:t>Смертоносный яд везет</a:t>
            </a:r>
            <a:br>
              <a:rPr lang="ru-RU" sz="4000" b="1" dirty="0">
                <a:solidFill>
                  <a:srgbClr val="7000BC"/>
                </a:solidFill>
                <a:latin typeface="Comic Sans MS" panose="030F0702030302020204" pitchFamily="66" charset="0"/>
              </a:rPr>
            </a:br>
            <a:r>
              <a:rPr lang="ru-RU" sz="4000" b="1" dirty="0">
                <a:solidFill>
                  <a:srgbClr val="7000BC"/>
                </a:solidFill>
                <a:latin typeface="Comic Sans MS" panose="030F0702030302020204" pitchFamily="66" charset="0"/>
              </a:rPr>
              <a:t>И шипит нам строго:</a:t>
            </a:r>
            <a:br>
              <a:rPr lang="ru-RU" sz="4000" b="1" dirty="0">
                <a:solidFill>
                  <a:srgbClr val="7000BC"/>
                </a:solidFill>
                <a:latin typeface="Comic Sans MS" panose="030F0702030302020204" pitchFamily="66" charset="0"/>
              </a:rPr>
            </a:br>
            <a:r>
              <a:rPr lang="ru-RU" sz="4000" b="1" dirty="0">
                <a:solidFill>
                  <a:srgbClr val="7000BC"/>
                </a:solidFill>
                <a:latin typeface="Comic Sans MS" panose="030F0702030302020204" pitchFamily="66" charset="0"/>
              </a:rPr>
              <a:t>«Укушу! Не трогай!»</a:t>
            </a: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ru-RU" sz="1400" dirty="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616" y="183142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Безопасное </a:t>
            </a:r>
            <a:r>
              <a:rPr lang="ru-RU" sz="36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лето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</a:t>
            </a:r>
            <a:endParaRPr lang="ru-RU" sz="3200" b="1" dirty="0"/>
          </a:p>
        </p:txBody>
      </p:sp>
      <p:pic>
        <p:nvPicPr>
          <p:cNvPr id="8" name="Picture 4" descr="http://img-fotki.yandex.ru/get/4414/119528728.cb4/0_a0e69_a464749a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 l="15239" t="3048" r="22730" b="3992"/>
          <a:stretch>
            <a:fillRect/>
          </a:stretch>
        </p:blipFill>
        <p:spPr bwMode="auto">
          <a:xfrm>
            <a:off x="7226819" y="2492896"/>
            <a:ext cx="1917181" cy="4104456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3980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11576" y="3760294"/>
            <a:ext cx="7776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9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Колодец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0947" y="985952"/>
            <a:ext cx="763284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dirty="0">
                <a:solidFill>
                  <a:srgbClr val="5D2884"/>
                </a:solidFill>
                <a:latin typeface="Comic Sans MS" panose="030F0702030302020204" pitchFamily="66" charset="0"/>
              </a:rPr>
              <a:t>Яма, а на дне вода,</a:t>
            </a:r>
            <a:br>
              <a:rPr lang="ru-RU" sz="4400" b="1" dirty="0">
                <a:solidFill>
                  <a:srgbClr val="5D2884"/>
                </a:solidFill>
                <a:latin typeface="Comic Sans MS" panose="030F0702030302020204" pitchFamily="66" charset="0"/>
              </a:rPr>
            </a:br>
            <a:r>
              <a:rPr lang="ru-RU" sz="4400" b="1" dirty="0">
                <a:solidFill>
                  <a:srgbClr val="5D2884"/>
                </a:solidFill>
                <a:latin typeface="Comic Sans MS" panose="030F0702030302020204" pitchFamily="66" charset="0"/>
              </a:rPr>
              <a:t>Не заглядывай туда.</a:t>
            </a:r>
            <a:br>
              <a:rPr lang="ru-RU" sz="4400" b="1" dirty="0">
                <a:solidFill>
                  <a:srgbClr val="5D2884"/>
                </a:solidFill>
                <a:latin typeface="Comic Sans MS" panose="030F0702030302020204" pitchFamily="66" charset="0"/>
              </a:rPr>
            </a:br>
            <a:r>
              <a:rPr lang="ru-RU" sz="4400" b="1" dirty="0">
                <a:solidFill>
                  <a:srgbClr val="5D2884"/>
                </a:solidFill>
                <a:latin typeface="Comic Sans MS" panose="030F0702030302020204" pitchFamily="66" charset="0"/>
              </a:rPr>
              <a:t>Если близко подойдешь,</a:t>
            </a:r>
            <a:br>
              <a:rPr lang="ru-RU" sz="4400" b="1" dirty="0">
                <a:solidFill>
                  <a:srgbClr val="5D2884"/>
                </a:solidFill>
                <a:latin typeface="Comic Sans MS" panose="030F0702030302020204" pitchFamily="66" charset="0"/>
              </a:rPr>
            </a:br>
            <a:r>
              <a:rPr lang="ru-RU" sz="4400" b="1" dirty="0">
                <a:solidFill>
                  <a:srgbClr val="5D2884"/>
                </a:solidFill>
                <a:latin typeface="Comic Sans MS" panose="030F0702030302020204" pitchFamily="66" charset="0"/>
              </a:rPr>
              <a:t>Бух! и в воду упадешь</a:t>
            </a:r>
            <a:r>
              <a:rPr lang="ru-RU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br>
              <a:rPr lang="ru-RU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ru-RU" sz="4400" dirty="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Безопасное </a:t>
            </a:r>
            <a:r>
              <a:rPr lang="ru-RU" sz="36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лето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</a:t>
            </a:r>
            <a:endParaRPr lang="ru-RU" sz="3200" b="1" dirty="0"/>
          </a:p>
        </p:txBody>
      </p:sp>
      <p:pic>
        <p:nvPicPr>
          <p:cNvPr id="8" name="Picture 4" descr="http://img-fotki.yandex.ru/get/4414/119528728.cb4/0_a0e69_a464749a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 l="15239" t="3048" r="22730" b="3992"/>
          <a:stretch>
            <a:fillRect/>
          </a:stretch>
        </p:blipFill>
        <p:spPr bwMode="auto">
          <a:xfrm>
            <a:off x="7226819" y="2492896"/>
            <a:ext cx="1917181" cy="4104456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40343" y="3573016"/>
            <a:ext cx="7776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9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Л</a:t>
            </a:r>
            <a:r>
              <a:rPr lang="ru-RU" sz="9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ужи</a:t>
            </a:r>
            <a:endParaRPr lang="ru-RU" sz="9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>
                <a:solidFill>
                  <a:srgbClr val="5D2884"/>
                </a:solidFill>
                <a:latin typeface="Comic Sans MS" panose="030F0702030302020204" pitchFamily="66" charset="0"/>
              </a:rPr>
              <a:t>Воду из реки не пей,</a:t>
            </a:r>
            <a:br>
              <a:rPr lang="ru-RU" sz="3600" b="1" dirty="0">
                <a:solidFill>
                  <a:srgbClr val="5D2884"/>
                </a:solidFill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rgbClr val="5D2884"/>
                </a:solidFill>
                <a:latin typeface="Comic Sans MS" panose="030F0702030302020204" pitchFamily="66" charset="0"/>
              </a:rPr>
              <a:t>Плавают микробы в ней,</a:t>
            </a:r>
            <a:br>
              <a:rPr lang="ru-RU" sz="3600" b="1" dirty="0">
                <a:solidFill>
                  <a:srgbClr val="5D2884"/>
                </a:solidFill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rgbClr val="5D2884"/>
                </a:solidFill>
                <a:latin typeface="Comic Sans MS" panose="030F0702030302020204" pitchFamily="66" charset="0"/>
              </a:rPr>
              <a:t>Но гораздо хуже</a:t>
            </a:r>
            <a:br>
              <a:rPr lang="ru-RU" sz="3600" b="1" dirty="0">
                <a:solidFill>
                  <a:srgbClr val="5D2884"/>
                </a:solidFill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rgbClr val="5D2884"/>
                </a:solidFill>
                <a:latin typeface="Comic Sans MS" panose="030F0702030302020204" pitchFamily="66" charset="0"/>
              </a:rPr>
              <a:t>Пить из грязной…</a:t>
            </a:r>
            <a:br>
              <a:rPr lang="ru-RU" sz="3600" b="1" dirty="0">
                <a:solidFill>
                  <a:srgbClr val="5D2884"/>
                </a:solidFill>
                <a:latin typeface="Comic Sans MS" panose="030F0702030302020204" pitchFamily="66" charset="0"/>
              </a:rPr>
            </a:br>
            <a:endParaRPr lang="ru-RU" sz="3600" b="1" dirty="0" smtClean="0">
              <a:solidFill>
                <a:srgbClr val="5D2884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Безопасное </a:t>
            </a:r>
            <a:r>
              <a:rPr lang="ru-RU" sz="36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лето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</a:t>
            </a:r>
            <a:endParaRPr lang="ru-RU" sz="3200" b="1" dirty="0"/>
          </a:p>
        </p:txBody>
      </p:sp>
      <p:pic>
        <p:nvPicPr>
          <p:cNvPr id="8" name="Picture 4" descr="http://img-fotki.yandex.ru/get/4414/119528728.cb4/0_a0e69_a464749a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 l="15239" t="3048" r="22730" b="3992"/>
          <a:stretch>
            <a:fillRect/>
          </a:stretch>
        </p:blipFill>
        <p:spPr bwMode="auto">
          <a:xfrm>
            <a:off x="7226819" y="2492896"/>
            <a:ext cx="1917181" cy="4104456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51519" y="4131082"/>
            <a:ext cx="777686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3. Открыла дверь незнакомцу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Какую грубую ошибку совершила бабушка Красной Шапочки?</a:t>
            </a:r>
          </a:p>
          <a:p>
            <a:pPr algn="ctr"/>
            <a:r>
              <a:rPr lang="ru-RU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1.Не предложила Волку чаю</a:t>
            </a:r>
          </a:p>
          <a:p>
            <a:pPr algn="ctr"/>
            <a:r>
              <a:rPr lang="ru-RU" sz="3600" dirty="0">
                <a:solidFill>
                  <a:srgbClr val="6600FF"/>
                </a:solidFill>
                <a:latin typeface="Comic Sans MS" panose="030F0702030302020204" pitchFamily="66" charset="0"/>
              </a:rPr>
              <a:t>2.Не спела волку песню</a:t>
            </a:r>
          </a:p>
          <a:p>
            <a:pPr algn="ctr"/>
            <a:r>
              <a:rPr lang="ru-RU" sz="3600" dirty="0">
                <a:solidFill>
                  <a:srgbClr val="00B050"/>
                </a:solidFill>
                <a:latin typeface="Comic Sans MS" panose="030F0702030302020204" pitchFamily="66" charset="0"/>
              </a:rPr>
              <a:t>3. Открыла дверь незнакомцу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мультфильмы</a:t>
            </a:r>
          </a:p>
          <a:p>
            <a:pPr algn="ctr"/>
            <a:r>
              <a:rPr lang="ru-RU" sz="24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безопасности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</a:t>
            </a:r>
            <a:endParaRPr lang="ru-RU" sz="3200" b="1" dirty="0"/>
          </a:p>
        </p:txBody>
      </p:sp>
      <p:pic>
        <p:nvPicPr>
          <p:cNvPr id="8" name="Picture 2" descr="http://img-fotki.yandex.ru/get/4709/119528728.cb5/0_a0eb5_1cab041d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68516" y="4509120"/>
            <a:ext cx="2175483" cy="2348880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5400" b="1" i="1" dirty="0">
                <a:solidFill>
                  <a:srgbClr val="FF0000"/>
                </a:solidFill>
                <a:latin typeface="Georgia" pitchFamily="18" charset="0"/>
              </a:rPr>
              <a:t>«Волк и семеро козлят»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Герои этой сказки открыли незнакомцу дверь и он их съел! Как называется эта сказка?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мультфильмы</a:t>
            </a:r>
          </a:p>
          <a:p>
            <a:pPr algn="ctr"/>
            <a:r>
              <a:rPr lang="ru-RU" sz="24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безопасности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</a:t>
            </a:r>
            <a:endParaRPr lang="ru-RU" sz="3200" b="1" dirty="0"/>
          </a:p>
        </p:txBody>
      </p:sp>
      <p:pic>
        <p:nvPicPr>
          <p:cNvPr id="8" name="Picture 2" descr="http://img-fotki.yandex.ru/get/4709/119528728.cb5/0_a0eb5_1cab041d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68516" y="4509120"/>
            <a:ext cx="2175483" cy="2348880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4107354"/>
            <a:ext cx="777686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«Белоснежка </a:t>
            </a:r>
            <a:endParaRPr lang="ru-RU" sz="66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 </a:t>
            </a:r>
            <a:r>
              <a:rPr lang="ru-RU" sz="6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7 гномов»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39422" y="906979"/>
            <a:ext cx="763284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Героиня этой сказки сама пустила старушку в дом, да еще и взяла у нее угощение, а попробовав угощение - отравилась.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мультфильмы</a:t>
            </a:r>
          </a:p>
          <a:p>
            <a:pPr algn="ctr"/>
            <a:r>
              <a:rPr lang="ru-RU" sz="24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безопасности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</a:t>
            </a:r>
            <a:endParaRPr lang="ru-RU" sz="3200" b="1" dirty="0"/>
          </a:p>
        </p:txBody>
      </p:sp>
      <p:pic>
        <p:nvPicPr>
          <p:cNvPr id="8" name="Picture 2" descr="http://img-fotki.yandex.ru/get/4709/119528728.cb5/0_a0eb5_1cab041d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68516" y="4509120"/>
            <a:ext cx="2175483" cy="2348880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-44877" y="4215170"/>
            <a:ext cx="77768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8000" b="1" dirty="0">
                <a:solidFill>
                  <a:srgbClr val="FF0000"/>
                </a:solidFill>
              </a:rPr>
              <a:t>«Гуси - лебеди»</a:t>
            </a:r>
            <a:endParaRPr lang="ru-RU" sz="80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967392" y="1046813"/>
            <a:ext cx="763284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Героиня какой сказки оставила своего младшего брата одного и сама ушла гулять с подружками в лес. Тем временем брата украли злые герои сказки. 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мультфильмы</a:t>
            </a:r>
          </a:p>
          <a:p>
            <a:pPr algn="ctr"/>
            <a:r>
              <a:rPr lang="ru-RU" sz="24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безопасности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</a:t>
            </a:r>
            <a:endParaRPr lang="ru-RU" sz="3200" b="1" dirty="0"/>
          </a:p>
        </p:txBody>
      </p:sp>
      <p:pic>
        <p:nvPicPr>
          <p:cNvPr id="8" name="Picture 2" descr="http://img-fotki.yandex.ru/get/4709/119528728.cb5/0_a0eb5_1cab041d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68516" y="4509120"/>
            <a:ext cx="2175483" cy="2348880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86480" y="4898210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21569" y="4149080"/>
            <a:ext cx="77048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«Красная Шапочка»</a:t>
            </a:r>
            <a:endParaRPr lang="ru-RU" sz="6000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Героиня этой сказки попала в беду, потому что разговаривала с волком, да еще и рассказала ему, где живет бабушка.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мультфильмы</a:t>
            </a:r>
          </a:p>
          <a:p>
            <a:pPr algn="ctr"/>
            <a:r>
              <a:rPr lang="ru-RU" sz="24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безопасности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</a:t>
            </a:r>
            <a:endParaRPr lang="ru-RU" sz="3200" b="1" dirty="0"/>
          </a:p>
        </p:txBody>
      </p:sp>
      <p:pic>
        <p:nvPicPr>
          <p:cNvPr id="8" name="Picture 2" descr="http://img-fotki.yandex.ru/get/4709/119528728.cb5/0_a0eb5_1cab041d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68516" y="4509120"/>
            <a:ext cx="2175483" cy="2348880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0.liveinternet.ru/images/attach/c/4/82/417/82417638_kar_8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02276" y="4437112"/>
            <a:ext cx="2162211" cy="2223069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17340" y="4437112"/>
            <a:ext cx="77768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2. Побежишь в людное место и обратишься за помощью к полицейскому или взрослым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25243" y="1268760"/>
            <a:ext cx="763284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Если кто-то на улице преследует тебя, как ты поступишь?</a:t>
            </a:r>
          </a:p>
          <a:p>
            <a:pPr marL="457200" indent="-457200" algn="ctr"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Остановишься </a:t>
            </a: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и запоёшь: </a:t>
            </a:r>
            <a:endParaRPr lang="ru-RU" sz="24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</a:t>
            </a:r>
            <a:r>
              <a:rPr lang="ru-RU" sz="24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Нам не страшен серый волк»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2. Побежишь в людное место и обратишься за помощью к полицейскому или взрослым</a:t>
            </a:r>
          </a:p>
          <a:p>
            <a:pPr algn="ctr"/>
            <a:r>
              <a:rPr lang="ru-RU" sz="2400" b="1" dirty="0">
                <a:solidFill>
                  <a:srgbClr val="6600FF"/>
                </a:solidFill>
                <a:latin typeface="Comic Sans MS" panose="030F0702030302020204" pitchFamily="66" charset="0"/>
              </a:rPr>
              <a:t>3.Побежишь ему на встречу с криком </a:t>
            </a:r>
            <a:r>
              <a:rPr lang="ru-RU" sz="2400" b="1" i="1" dirty="0">
                <a:solidFill>
                  <a:srgbClr val="6600FF"/>
                </a:solidFill>
                <a:latin typeface="Comic Sans MS" panose="030F0702030302020204" pitchFamily="66" charset="0"/>
              </a:rPr>
              <a:t>«Забодаю!, Забодаю</a:t>
            </a:r>
            <a:r>
              <a:rPr lang="ru-RU" sz="2400" b="1" i="1" dirty="0" smtClean="0">
                <a:solidFill>
                  <a:srgbClr val="6600FF"/>
                </a:solidFill>
                <a:latin typeface="Comic Sans MS" panose="030F0702030302020204" pitchFamily="66" charset="0"/>
              </a:rPr>
              <a:t>!»</a:t>
            </a:r>
            <a:endParaRPr lang="ru-RU" sz="2400" b="1" dirty="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270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3200" b="1" dirty="0">
                <a:ln w="1270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на улице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</a:t>
            </a:r>
            <a:endParaRPr lang="ru-RU" sz="3200" b="1" dirty="0"/>
          </a:p>
        </p:txBody>
      </p:sp>
      <p:pic>
        <p:nvPicPr>
          <p:cNvPr id="9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4566319"/>
            <a:ext cx="7776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solidFill>
                  <a:srgbClr val="6600FF"/>
                </a:solidFill>
                <a:latin typeface="Comic Sans MS" panose="030F0702030302020204" pitchFamily="66" charset="0"/>
              </a:rPr>
              <a:t>2.Нет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87524" y="1257722"/>
            <a:ext cx="763284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Продолжите фразу: </a:t>
            </a:r>
            <a:endParaRPr lang="ru-RU" sz="32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</a:t>
            </a:r>
            <a:r>
              <a:rPr lang="ru-RU" sz="32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Если нас зовут </a:t>
            </a:r>
            <a:r>
              <a:rPr lang="ru-RU" sz="3200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купаться, </a:t>
            </a:r>
            <a:r>
              <a:rPr lang="ru-RU" sz="32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в телевизоре сниматься, обещают дать конфет, отвечайте твердо…»</a:t>
            </a:r>
            <a:endParaRPr lang="ru-RU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1. Да</a:t>
            </a:r>
          </a:p>
          <a:p>
            <a:pPr algn="ctr"/>
            <a:r>
              <a:rPr lang="ru-RU" sz="3200" b="1" dirty="0">
                <a:solidFill>
                  <a:srgbClr val="6600FF"/>
                </a:solidFill>
                <a:latin typeface="Comic Sans MS" panose="030F0702030302020204" pitchFamily="66" charset="0"/>
              </a:rPr>
              <a:t>2.Нет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3. Подумаю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270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3200" b="1" dirty="0">
                <a:ln w="1270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на улице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</a:t>
            </a:r>
            <a:endParaRPr lang="ru-RU" sz="3200" b="1" dirty="0"/>
          </a:p>
        </p:txBody>
      </p:sp>
      <p:pic>
        <p:nvPicPr>
          <p:cNvPr id="8" name="Picture 2" descr="http://img0.liveinternet.ru/images/attach/c/4/82/417/82417638_kar_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02276" y="4437112"/>
            <a:ext cx="2162211" cy="2223069"/>
          </a:xfrm>
          <a:prstGeom prst="rect">
            <a:avLst/>
          </a:prstGeom>
          <a:noFill/>
        </p:spPr>
      </p:pic>
      <p:pic>
        <p:nvPicPr>
          <p:cNvPr id="9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Овал 141"/>
          <p:cNvSpPr/>
          <p:nvPr/>
        </p:nvSpPr>
        <p:spPr>
          <a:xfrm>
            <a:off x="5148064" y="50851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Овал 142"/>
          <p:cNvSpPr/>
          <p:nvPr/>
        </p:nvSpPr>
        <p:spPr>
          <a:xfrm>
            <a:off x="5868144" y="50851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Овал 143"/>
          <p:cNvSpPr/>
          <p:nvPr/>
        </p:nvSpPr>
        <p:spPr>
          <a:xfrm>
            <a:off x="6588224" y="50851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Овал 144"/>
          <p:cNvSpPr/>
          <p:nvPr/>
        </p:nvSpPr>
        <p:spPr>
          <a:xfrm>
            <a:off x="7308304" y="50851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Овал 145"/>
          <p:cNvSpPr/>
          <p:nvPr/>
        </p:nvSpPr>
        <p:spPr>
          <a:xfrm>
            <a:off x="8028384" y="50851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Овал 136"/>
          <p:cNvSpPr/>
          <p:nvPr/>
        </p:nvSpPr>
        <p:spPr>
          <a:xfrm>
            <a:off x="5148064" y="42210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Овал 137"/>
          <p:cNvSpPr/>
          <p:nvPr/>
        </p:nvSpPr>
        <p:spPr>
          <a:xfrm>
            <a:off x="5868144" y="42210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Овал 138"/>
          <p:cNvSpPr/>
          <p:nvPr/>
        </p:nvSpPr>
        <p:spPr>
          <a:xfrm>
            <a:off x="6588224" y="42210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Овал 139"/>
          <p:cNvSpPr/>
          <p:nvPr/>
        </p:nvSpPr>
        <p:spPr>
          <a:xfrm>
            <a:off x="7308304" y="42210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Овал 140"/>
          <p:cNvSpPr/>
          <p:nvPr/>
        </p:nvSpPr>
        <p:spPr>
          <a:xfrm>
            <a:off x="8028384" y="42210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Овал 131"/>
          <p:cNvSpPr/>
          <p:nvPr/>
        </p:nvSpPr>
        <p:spPr>
          <a:xfrm>
            <a:off x="5148064" y="32849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Овал 132"/>
          <p:cNvSpPr/>
          <p:nvPr/>
        </p:nvSpPr>
        <p:spPr>
          <a:xfrm>
            <a:off x="5868144" y="32849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/>
          <p:cNvSpPr/>
          <p:nvPr/>
        </p:nvSpPr>
        <p:spPr>
          <a:xfrm>
            <a:off x="6588224" y="32849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Овал 134"/>
          <p:cNvSpPr/>
          <p:nvPr/>
        </p:nvSpPr>
        <p:spPr>
          <a:xfrm>
            <a:off x="7308304" y="32849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Овал 135"/>
          <p:cNvSpPr/>
          <p:nvPr/>
        </p:nvSpPr>
        <p:spPr>
          <a:xfrm>
            <a:off x="8028384" y="32849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Овал 126"/>
          <p:cNvSpPr/>
          <p:nvPr/>
        </p:nvSpPr>
        <p:spPr>
          <a:xfrm>
            <a:off x="5148064" y="24208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5868144" y="24208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Овал 128"/>
          <p:cNvSpPr/>
          <p:nvPr/>
        </p:nvSpPr>
        <p:spPr>
          <a:xfrm>
            <a:off x="6588224" y="24208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Овал 129"/>
          <p:cNvSpPr/>
          <p:nvPr/>
        </p:nvSpPr>
        <p:spPr>
          <a:xfrm>
            <a:off x="7308304" y="24208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/>
          <p:cNvSpPr/>
          <p:nvPr/>
        </p:nvSpPr>
        <p:spPr>
          <a:xfrm>
            <a:off x="8028384" y="24208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Овал 125"/>
          <p:cNvSpPr/>
          <p:nvPr/>
        </p:nvSpPr>
        <p:spPr>
          <a:xfrm>
            <a:off x="8028384" y="1556792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7308304" y="1556792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6588224" y="1556792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5868144" y="1628800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Овал 121"/>
          <p:cNvSpPr/>
          <p:nvPr/>
        </p:nvSpPr>
        <p:spPr>
          <a:xfrm>
            <a:off x="5148064" y="1556792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35314" y="4941168"/>
            <a:ext cx="780902" cy="792088"/>
          </a:xfrm>
          <a:prstGeom prst="rect">
            <a:avLst/>
          </a:prstGeom>
          <a:noFill/>
        </p:spPr>
      </p:pic>
      <p:pic>
        <p:nvPicPr>
          <p:cNvPr id="9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55394" y="4941168"/>
            <a:ext cx="780902" cy="792088"/>
          </a:xfrm>
          <a:prstGeom prst="rect">
            <a:avLst/>
          </a:prstGeom>
          <a:noFill/>
        </p:spPr>
      </p:pic>
      <p:pic>
        <p:nvPicPr>
          <p:cNvPr id="97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75474" y="4941168"/>
            <a:ext cx="780902" cy="792088"/>
          </a:xfrm>
          <a:prstGeom prst="rect">
            <a:avLst/>
          </a:prstGeom>
          <a:noFill/>
        </p:spPr>
      </p:pic>
      <p:pic>
        <p:nvPicPr>
          <p:cNvPr id="98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95554" y="4941168"/>
            <a:ext cx="780902" cy="792088"/>
          </a:xfrm>
          <a:prstGeom prst="rect">
            <a:avLst/>
          </a:prstGeom>
          <a:noFill/>
        </p:spPr>
      </p:pic>
      <p:pic>
        <p:nvPicPr>
          <p:cNvPr id="99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15234" y="4941168"/>
            <a:ext cx="780902" cy="792088"/>
          </a:xfrm>
          <a:prstGeom prst="rect">
            <a:avLst/>
          </a:prstGeom>
          <a:noFill/>
        </p:spPr>
      </p:pic>
      <p:pic>
        <p:nvPicPr>
          <p:cNvPr id="90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35314" y="4077072"/>
            <a:ext cx="780902" cy="792088"/>
          </a:xfrm>
          <a:prstGeom prst="rect">
            <a:avLst/>
          </a:prstGeom>
          <a:noFill/>
        </p:spPr>
      </p:pic>
      <p:pic>
        <p:nvPicPr>
          <p:cNvPr id="91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55394" y="4077072"/>
            <a:ext cx="780902" cy="792088"/>
          </a:xfrm>
          <a:prstGeom prst="rect">
            <a:avLst/>
          </a:prstGeom>
          <a:noFill/>
        </p:spPr>
      </p:pic>
      <p:pic>
        <p:nvPicPr>
          <p:cNvPr id="92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75474" y="4077072"/>
            <a:ext cx="780902" cy="792088"/>
          </a:xfrm>
          <a:prstGeom prst="rect">
            <a:avLst/>
          </a:prstGeom>
          <a:noFill/>
        </p:spPr>
      </p:pic>
      <p:pic>
        <p:nvPicPr>
          <p:cNvPr id="93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95554" y="4077072"/>
            <a:ext cx="780902" cy="792088"/>
          </a:xfrm>
          <a:prstGeom prst="rect">
            <a:avLst/>
          </a:prstGeom>
          <a:noFill/>
        </p:spPr>
      </p:pic>
      <p:pic>
        <p:nvPicPr>
          <p:cNvPr id="94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15234" y="4077072"/>
            <a:ext cx="780902" cy="792088"/>
          </a:xfrm>
          <a:prstGeom prst="rect">
            <a:avLst/>
          </a:prstGeom>
          <a:noFill/>
        </p:spPr>
      </p:pic>
      <p:pic>
        <p:nvPicPr>
          <p:cNvPr id="85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35314" y="3212976"/>
            <a:ext cx="780902" cy="792088"/>
          </a:xfrm>
          <a:prstGeom prst="rect">
            <a:avLst/>
          </a:prstGeom>
          <a:noFill/>
        </p:spPr>
      </p:pic>
      <p:pic>
        <p:nvPicPr>
          <p:cNvPr id="8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55394" y="3212976"/>
            <a:ext cx="780902" cy="792088"/>
          </a:xfrm>
          <a:prstGeom prst="rect">
            <a:avLst/>
          </a:prstGeom>
          <a:noFill/>
        </p:spPr>
      </p:pic>
      <p:pic>
        <p:nvPicPr>
          <p:cNvPr id="87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75474" y="3212976"/>
            <a:ext cx="780902" cy="792088"/>
          </a:xfrm>
          <a:prstGeom prst="rect">
            <a:avLst/>
          </a:prstGeom>
          <a:noFill/>
        </p:spPr>
      </p:pic>
      <p:pic>
        <p:nvPicPr>
          <p:cNvPr id="88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95554" y="3212976"/>
            <a:ext cx="780902" cy="792088"/>
          </a:xfrm>
          <a:prstGeom prst="rect">
            <a:avLst/>
          </a:prstGeom>
          <a:noFill/>
        </p:spPr>
      </p:pic>
      <p:pic>
        <p:nvPicPr>
          <p:cNvPr id="89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15234" y="3212976"/>
            <a:ext cx="780902" cy="792088"/>
          </a:xfrm>
          <a:prstGeom prst="rect">
            <a:avLst/>
          </a:prstGeom>
          <a:noFill/>
        </p:spPr>
      </p:pic>
      <p:pic>
        <p:nvPicPr>
          <p:cNvPr id="80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35314" y="2348880"/>
            <a:ext cx="780902" cy="792088"/>
          </a:xfrm>
          <a:prstGeom prst="rect">
            <a:avLst/>
          </a:prstGeom>
          <a:noFill/>
        </p:spPr>
      </p:pic>
      <p:pic>
        <p:nvPicPr>
          <p:cNvPr id="81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55394" y="2348880"/>
            <a:ext cx="780902" cy="792088"/>
          </a:xfrm>
          <a:prstGeom prst="rect">
            <a:avLst/>
          </a:prstGeom>
          <a:noFill/>
        </p:spPr>
      </p:pic>
      <p:pic>
        <p:nvPicPr>
          <p:cNvPr id="82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75474" y="2348880"/>
            <a:ext cx="780902" cy="792088"/>
          </a:xfrm>
          <a:prstGeom prst="rect">
            <a:avLst/>
          </a:prstGeom>
          <a:noFill/>
        </p:spPr>
      </p:pic>
      <p:pic>
        <p:nvPicPr>
          <p:cNvPr id="83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95554" y="2348880"/>
            <a:ext cx="780902" cy="792088"/>
          </a:xfrm>
          <a:prstGeom prst="rect">
            <a:avLst/>
          </a:prstGeom>
          <a:noFill/>
        </p:spPr>
      </p:pic>
      <p:pic>
        <p:nvPicPr>
          <p:cNvPr id="84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15234" y="2348880"/>
            <a:ext cx="780902" cy="792088"/>
          </a:xfrm>
          <a:prstGeom prst="rect">
            <a:avLst/>
          </a:prstGeom>
          <a:noFill/>
        </p:spPr>
      </p:pic>
      <p:pic>
        <p:nvPicPr>
          <p:cNvPr id="72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35314" y="1484784"/>
            <a:ext cx="780902" cy="792088"/>
          </a:xfrm>
          <a:prstGeom prst="rect">
            <a:avLst/>
          </a:prstGeom>
          <a:noFill/>
        </p:spPr>
      </p:pic>
      <p:pic>
        <p:nvPicPr>
          <p:cNvPr id="73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55394" y="1484784"/>
            <a:ext cx="780902" cy="792088"/>
          </a:xfrm>
          <a:prstGeom prst="rect">
            <a:avLst/>
          </a:prstGeom>
          <a:noFill/>
        </p:spPr>
      </p:pic>
      <p:pic>
        <p:nvPicPr>
          <p:cNvPr id="74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75474" y="1484784"/>
            <a:ext cx="780902" cy="792088"/>
          </a:xfrm>
          <a:prstGeom prst="rect">
            <a:avLst/>
          </a:prstGeom>
          <a:noFill/>
        </p:spPr>
      </p:pic>
      <p:pic>
        <p:nvPicPr>
          <p:cNvPr id="75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95554" y="1484784"/>
            <a:ext cx="780902" cy="792088"/>
          </a:xfrm>
          <a:prstGeom prst="rect">
            <a:avLst/>
          </a:prstGeom>
          <a:noFill/>
        </p:spPr>
      </p:pic>
      <p:pic>
        <p:nvPicPr>
          <p:cNvPr id="5734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15234" y="1484784"/>
            <a:ext cx="780902" cy="792088"/>
          </a:xfrm>
          <a:prstGeom prst="rect">
            <a:avLst/>
          </a:prstGeom>
          <a:noFill/>
        </p:spPr>
      </p:pic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755576" y="1628800"/>
            <a:ext cx="3672000" cy="503040"/>
          </a:xfrm>
          <a:prstGeom prst="roundRect">
            <a:avLst/>
          </a:prstGeom>
          <a:gradFill flip="none" rotWithShape="1">
            <a:gsLst>
              <a:gs pos="0">
                <a:srgbClr val="EEEAF2"/>
              </a:gs>
              <a:gs pos="100000">
                <a:srgbClr val="F2E5FF"/>
              </a:gs>
              <a:gs pos="100000">
                <a:srgbClr val="DBC9FF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Один дома</a:t>
            </a:r>
          </a:p>
        </p:txBody>
      </p:sp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5940152" y="6165304"/>
            <a:ext cx="1512168" cy="372809"/>
          </a:xfrm>
          <a:prstGeom prst="rect">
            <a:avLst/>
          </a:prstGeom>
        </p:spPr>
      </p:pic>
      <p:pic>
        <p:nvPicPr>
          <p:cNvPr id="102" name="Picture 4" descr="http://my-ivanovo.ru/wp-content/uploads/2010/06/74f16339f64a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5536" y="1052736"/>
            <a:ext cx="720080" cy="1090605"/>
          </a:xfrm>
          <a:prstGeom prst="rect">
            <a:avLst/>
          </a:prstGeom>
          <a:noFill/>
        </p:spPr>
      </p:pic>
      <p:sp>
        <p:nvSpPr>
          <p:cNvPr id="105" name="AutoShape 47"/>
          <p:cNvSpPr>
            <a:spLocks noChangeArrowheads="1"/>
          </p:cNvSpPr>
          <p:nvPr/>
        </p:nvSpPr>
        <p:spPr bwMode="auto">
          <a:xfrm>
            <a:off x="755576" y="2439024"/>
            <a:ext cx="3672000" cy="720080"/>
          </a:xfrm>
          <a:prstGeom prst="roundRect">
            <a:avLst/>
          </a:prstGeom>
          <a:gradFill flip="none" rotWithShape="1">
            <a:gsLst>
              <a:gs pos="0">
                <a:srgbClr val="EEEAF2"/>
              </a:gs>
              <a:gs pos="100000">
                <a:srgbClr val="F2E5FF"/>
              </a:gs>
              <a:gs pos="100000">
                <a:srgbClr val="DBC9FF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Загадки </a:t>
            </a:r>
          </a:p>
          <a:p>
            <a:pPr algn="ctr"/>
            <a:r>
              <a:rPr lang="ru-RU" sz="2400" b="1" cap="all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Безопасное лето</a:t>
            </a:r>
            <a:endParaRPr lang="ru-RU" sz="2400" b="1" cap="all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1" name="Picture 2" descr="http://img-fotki.yandex.ru/get/6110/18869520.102/0_6dcb5_9dc29150_XL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3528" y="2276872"/>
            <a:ext cx="648072" cy="818617"/>
          </a:xfrm>
          <a:prstGeom prst="rect">
            <a:avLst/>
          </a:prstGeom>
          <a:noFill/>
        </p:spPr>
      </p:pic>
      <p:sp>
        <p:nvSpPr>
          <p:cNvPr id="106" name="AutoShape 47"/>
          <p:cNvSpPr>
            <a:spLocks noChangeArrowheads="1"/>
          </p:cNvSpPr>
          <p:nvPr/>
        </p:nvSpPr>
        <p:spPr bwMode="auto">
          <a:xfrm>
            <a:off x="755576" y="3429000"/>
            <a:ext cx="3672000" cy="648072"/>
          </a:xfrm>
          <a:prstGeom prst="roundRect">
            <a:avLst/>
          </a:prstGeom>
          <a:gradFill flip="none" rotWithShape="1">
            <a:gsLst>
              <a:gs pos="0">
                <a:srgbClr val="EEEAF2"/>
              </a:gs>
              <a:gs pos="100000">
                <a:srgbClr val="F2E5FF"/>
              </a:gs>
              <a:gs pos="100000">
                <a:srgbClr val="DBC9FF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мультфильмы</a:t>
            </a:r>
          </a:p>
          <a:p>
            <a:pPr algn="ctr"/>
            <a:r>
              <a:rPr lang="ru-RU" sz="24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О безопасности</a:t>
            </a:r>
          </a:p>
        </p:txBody>
      </p:sp>
      <p:pic>
        <p:nvPicPr>
          <p:cNvPr id="100" name="Picture 6" descr="http://img0.liveinternet.ru/images/attach/c/4/82/417/82417670_n_6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79512" y="3068960"/>
            <a:ext cx="899592" cy="899592"/>
          </a:xfrm>
          <a:prstGeom prst="rect">
            <a:avLst/>
          </a:prstGeom>
          <a:noFill/>
        </p:spPr>
      </p:pic>
      <p:sp>
        <p:nvSpPr>
          <p:cNvPr id="107" name="AutoShape 47"/>
          <p:cNvSpPr>
            <a:spLocks noChangeArrowheads="1"/>
          </p:cNvSpPr>
          <p:nvPr/>
        </p:nvSpPr>
        <p:spPr bwMode="auto">
          <a:xfrm>
            <a:off x="755576" y="4213034"/>
            <a:ext cx="3672000" cy="792088"/>
          </a:xfrm>
          <a:prstGeom prst="roundRect">
            <a:avLst/>
          </a:prstGeom>
          <a:gradFill flip="none" rotWithShape="1">
            <a:gsLst>
              <a:gs pos="0">
                <a:srgbClr val="EEEAF2"/>
              </a:gs>
              <a:gs pos="100000">
                <a:srgbClr val="F2E5FF"/>
              </a:gs>
              <a:gs pos="100000">
                <a:srgbClr val="DBC9FF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24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на улице</a:t>
            </a:r>
          </a:p>
        </p:txBody>
      </p:sp>
      <p:pic>
        <p:nvPicPr>
          <p:cNvPr id="104" name="Picture 8" descr="http://img-fotki.yandex.ru/get/6522/127850699.ba/0_9b7be_d3c65370_XL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flipH="1">
            <a:off x="251520" y="4080879"/>
            <a:ext cx="1008112" cy="788281"/>
          </a:xfrm>
          <a:prstGeom prst="rect">
            <a:avLst/>
          </a:prstGeom>
          <a:noFill/>
        </p:spPr>
      </p:pic>
      <p:sp>
        <p:nvSpPr>
          <p:cNvPr id="108" name="AutoShape 47"/>
          <p:cNvSpPr>
            <a:spLocks noChangeArrowheads="1"/>
          </p:cNvSpPr>
          <p:nvPr/>
        </p:nvSpPr>
        <p:spPr bwMode="auto">
          <a:xfrm>
            <a:off x="755576" y="5157192"/>
            <a:ext cx="3672000" cy="792088"/>
          </a:xfrm>
          <a:prstGeom prst="roundRect">
            <a:avLst/>
          </a:prstGeom>
          <a:gradFill flip="none" rotWithShape="1">
            <a:gsLst>
              <a:gs pos="0">
                <a:srgbClr val="EEEAF2"/>
              </a:gs>
              <a:gs pos="100000">
                <a:srgbClr val="F2E5FF"/>
              </a:gs>
              <a:gs pos="100000">
                <a:srgbClr val="DBC9FF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24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на дороге</a:t>
            </a:r>
          </a:p>
        </p:txBody>
      </p:sp>
      <p:pic>
        <p:nvPicPr>
          <p:cNvPr id="103" name="Picture 6" descr="http://img-fotki.yandex.ru/get/4612/119528728.cb4/0_a0e71_e8c1f8cc_XL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79512" y="4869160"/>
            <a:ext cx="864096" cy="864096"/>
          </a:xfrm>
          <a:prstGeom prst="rect">
            <a:avLst/>
          </a:prstGeom>
          <a:noFill/>
        </p:spPr>
      </p:pic>
      <p:sp>
        <p:nvSpPr>
          <p:cNvPr id="64" name="AutoShape 47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148064" y="16288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65" name="AutoShape 49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868144" y="16288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66" name="AutoShape 50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588224" y="16288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67" name="AutoShape 5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308304" y="16288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68" name="AutoShape 52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8028384" y="16288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69" name="AutoShape 53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148064" y="2493912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70" name="AutoShape 54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868144" y="2493912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71" name="AutoShape 55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588796" y="2493912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76" name="AutoShape 56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308876" y="2493912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77" name="AutoShape 57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8028384" y="2493912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78" name="AutoShape 58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148064" y="3358008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79" name="AutoShape 59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5868144" y="3358008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109" name="AutoShape 60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588796" y="3358008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110" name="AutoShape 6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7308876" y="3358008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111" name="AutoShape 62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8028384" y="3358008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112" name="AutoShape 63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5148064" y="4222104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113" name="AutoShape 64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5868144" y="4222104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114" name="AutoShape 65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6588796" y="4222104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115" name="AutoShape 66">
            <a:hlinkClick r:id="rId29" action="ppaction://hlinksldjump"/>
          </p:cNvPr>
          <p:cNvSpPr>
            <a:spLocks noChangeArrowheads="1"/>
          </p:cNvSpPr>
          <p:nvPr/>
        </p:nvSpPr>
        <p:spPr bwMode="auto">
          <a:xfrm>
            <a:off x="7308304" y="4222104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116" name="AutoShape 67">
            <a:hlinkClick r:id="rId30" action="ppaction://hlinksldjump"/>
          </p:cNvPr>
          <p:cNvSpPr>
            <a:spLocks noChangeArrowheads="1"/>
          </p:cNvSpPr>
          <p:nvPr/>
        </p:nvSpPr>
        <p:spPr bwMode="auto">
          <a:xfrm>
            <a:off x="8028384" y="4222104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117" name="AutoShape 68">
            <a:hlinkClick r:id="rId31" action="ppaction://hlinksldjump"/>
          </p:cNvPr>
          <p:cNvSpPr>
            <a:spLocks noChangeArrowheads="1"/>
          </p:cNvSpPr>
          <p:nvPr/>
        </p:nvSpPr>
        <p:spPr bwMode="auto">
          <a:xfrm>
            <a:off x="5149006" y="50862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118" name="AutoShape 70">
            <a:hlinkClick r:id="rId32" action="ppaction://hlinksldjump"/>
          </p:cNvPr>
          <p:cNvSpPr>
            <a:spLocks noChangeArrowheads="1"/>
          </p:cNvSpPr>
          <p:nvPr/>
        </p:nvSpPr>
        <p:spPr bwMode="auto">
          <a:xfrm>
            <a:off x="5869086" y="50862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119" name="AutoShape 71">
            <a:hlinkClick r:id="rId33" action="ppaction://hlinksldjump"/>
          </p:cNvPr>
          <p:cNvSpPr>
            <a:spLocks noChangeArrowheads="1"/>
          </p:cNvSpPr>
          <p:nvPr/>
        </p:nvSpPr>
        <p:spPr bwMode="auto">
          <a:xfrm>
            <a:off x="6588224" y="50862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120" name="AutoShape 72">
            <a:hlinkClick r:id="rId34" action="ppaction://hlinksldjump"/>
          </p:cNvPr>
          <p:cNvSpPr>
            <a:spLocks noChangeArrowheads="1"/>
          </p:cNvSpPr>
          <p:nvPr/>
        </p:nvSpPr>
        <p:spPr bwMode="auto">
          <a:xfrm>
            <a:off x="7308304" y="50862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121" name="AutoShape 73">
            <a:hlinkClick r:id="rId35" action="ppaction://hlinksldjump"/>
          </p:cNvPr>
          <p:cNvSpPr>
            <a:spLocks noChangeArrowheads="1"/>
          </p:cNvSpPr>
          <p:nvPr/>
        </p:nvSpPr>
        <p:spPr bwMode="auto">
          <a:xfrm>
            <a:off x="8029326" y="50862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</a:t>
            </a:r>
            <a:endParaRPr lang="ru-RU" sz="2800" b="1" dirty="0"/>
          </a:p>
        </p:txBody>
      </p:sp>
      <p:pic>
        <p:nvPicPr>
          <p:cNvPr id="151" name="Рисунок 150" descr="Рисунок2.png"/>
          <p:cNvPicPr>
            <a:picLocks noChangeAspect="1"/>
          </p:cNvPicPr>
          <p:nvPr/>
        </p:nvPicPr>
        <p:blipFill>
          <a:blip r:embed="rId36" cstate="screen"/>
          <a:srcRect l="4171" t="24435" r="4893"/>
          <a:stretch>
            <a:fillRect/>
          </a:stretch>
        </p:blipFill>
        <p:spPr>
          <a:xfrm>
            <a:off x="611560" y="260648"/>
            <a:ext cx="7992888" cy="82085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6" grpId="0" animBg="1"/>
      <p:bldP spid="77" grpId="0" animBg="1"/>
      <p:bldP spid="78" grpId="0" animBg="1"/>
      <p:bldP spid="79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51519" y="4351178"/>
            <a:ext cx="77768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6600FF"/>
                </a:solidFill>
                <a:latin typeface="Comic Sans MS" panose="030F0702030302020204" pitchFamily="66" charset="0"/>
              </a:rPr>
              <a:t>3. Скажешь контролеру </a:t>
            </a:r>
            <a:endParaRPr lang="ru-RU" sz="4000" b="1" dirty="0" smtClean="0">
              <a:solidFill>
                <a:srgbClr val="6600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4000" b="1" dirty="0" smtClean="0">
                <a:solidFill>
                  <a:srgbClr val="6600FF"/>
                </a:solidFill>
                <a:latin typeface="Comic Sans MS" panose="030F0702030302020204" pitchFamily="66" charset="0"/>
              </a:rPr>
              <a:t>или </a:t>
            </a:r>
            <a:r>
              <a:rPr lang="ru-RU" sz="4000" b="1" dirty="0">
                <a:solidFill>
                  <a:srgbClr val="6600FF"/>
                </a:solidFill>
                <a:latin typeface="Comic Sans MS" panose="030F0702030302020204" pitchFamily="66" charset="0"/>
              </a:rPr>
              <a:t>водителю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39552" y="1124744"/>
            <a:ext cx="763284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Если ты увидел в транспорте оставленный кем-то пакет, что ты будешь делать?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1.Возьмешь себе</a:t>
            </a:r>
          </a:p>
          <a:p>
            <a:pPr algn="ctr"/>
            <a:r>
              <a:rPr lang="ru-RU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2. Подаришь другу</a:t>
            </a:r>
          </a:p>
          <a:p>
            <a:pPr algn="ctr"/>
            <a:r>
              <a:rPr lang="ru-RU" sz="2800" b="1" dirty="0">
                <a:solidFill>
                  <a:srgbClr val="6600FF"/>
                </a:solidFill>
                <a:latin typeface="Comic Sans MS" panose="030F0702030302020204" pitchFamily="66" charset="0"/>
              </a:rPr>
              <a:t>3. Скажешь контролеру или водителю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270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3200" b="1" dirty="0">
                <a:ln w="1270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на улице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</a:t>
            </a:r>
            <a:endParaRPr lang="ru-RU" sz="3200" b="1" dirty="0"/>
          </a:p>
        </p:txBody>
      </p:sp>
      <p:pic>
        <p:nvPicPr>
          <p:cNvPr id="8" name="Picture 2" descr="http://img0.liveinternet.ru/images/attach/c/4/82/417/82417638_kar_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02276" y="4437112"/>
            <a:ext cx="2162211" cy="2223069"/>
          </a:xfrm>
          <a:prstGeom prst="rect">
            <a:avLst/>
          </a:prstGeom>
          <a:noFill/>
        </p:spPr>
      </p:pic>
      <p:pic>
        <p:nvPicPr>
          <p:cNvPr id="9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-5297" y="4149080"/>
            <a:ext cx="77768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3.Останешься стоять на месте и скомандуешь собаке </a:t>
            </a:r>
            <a:r>
              <a:rPr lang="ru-RU" sz="32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«Стоять»</a:t>
            </a:r>
            <a:endParaRPr lang="ru-RU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00191" y="1197235"/>
            <a:ext cx="763284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Если к тебе приближается собака без поводка и намордника, как ты поступишь?</a:t>
            </a:r>
          </a:p>
          <a:p>
            <a:pPr marL="457200" indent="-457200" algn="ctr">
              <a:buAutoNum type="arabicPeriod"/>
            </a:pPr>
            <a:r>
              <a:rPr lang="ru-RU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Быстро побежишь</a:t>
            </a:r>
          </a:p>
          <a:p>
            <a:pPr marL="457200" indent="-457200" algn="ctr">
              <a:buAutoNum type="arabicPeriod"/>
            </a:pPr>
            <a:r>
              <a:rPr lang="ru-RU" sz="2800" b="1" dirty="0">
                <a:solidFill>
                  <a:srgbClr val="6600FF"/>
                </a:solidFill>
                <a:latin typeface="Comic Sans MS" panose="030F0702030302020204" pitchFamily="66" charset="0"/>
              </a:rPr>
              <a:t>Крикнешь </a:t>
            </a:r>
            <a:r>
              <a:rPr lang="ru-RU" sz="2800" b="1" i="1" dirty="0">
                <a:solidFill>
                  <a:srgbClr val="6600FF"/>
                </a:solidFill>
                <a:latin typeface="Comic Sans MS" panose="030F0702030302020204" pitchFamily="66" charset="0"/>
              </a:rPr>
              <a:t>«Фас!»</a:t>
            </a:r>
            <a:endParaRPr lang="ru-RU" sz="2800" b="1" dirty="0">
              <a:solidFill>
                <a:srgbClr val="6600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3.Останешься стоять на месте и скомандуешь собаке </a:t>
            </a:r>
            <a:r>
              <a:rPr lang="ru-RU" sz="28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«Стоять»</a:t>
            </a:r>
            <a:endParaRPr lang="ru-RU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270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3200" b="1" dirty="0">
                <a:ln w="1270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на улице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</a:t>
            </a:r>
            <a:endParaRPr lang="ru-RU" sz="3200" b="1" dirty="0"/>
          </a:p>
        </p:txBody>
      </p:sp>
      <p:pic>
        <p:nvPicPr>
          <p:cNvPr id="8" name="Picture 2" descr="http://img0.liveinternet.ru/images/attach/c/4/82/417/82417638_kar_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02276" y="4437112"/>
            <a:ext cx="2162211" cy="2223069"/>
          </a:xfrm>
          <a:prstGeom prst="rect">
            <a:avLst/>
          </a:prstGeom>
          <a:noFill/>
        </p:spPr>
      </p:pic>
      <p:pic>
        <p:nvPicPr>
          <p:cNvPr id="9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15516" y="4335487"/>
            <a:ext cx="77768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1. Откажешься от угощения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Если тебя угощает конфеткой незнакомый человек на улице, что ты будешь делать?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1. Откажешься от угощения</a:t>
            </a:r>
          </a:p>
          <a:p>
            <a:pPr algn="ctr"/>
            <a:r>
              <a:rPr lang="ru-RU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2. Возьмешь и убежишь</a:t>
            </a:r>
          </a:p>
          <a:p>
            <a:pPr algn="ctr"/>
            <a:r>
              <a:rPr lang="ru-RU" sz="2800" b="1" dirty="0">
                <a:solidFill>
                  <a:srgbClr val="6600FF"/>
                </a:solidFill>
                <a:latin typeface="Comic Sans MS" panose="030F0702030302020204" pitchFamily="66" charset="0"/>
              </a:rPr>
              <a:t>3. Возьмешь и быстро съешь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270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3200" b="1" dirty="0">
                <a:ln w="1270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на улице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</a:t>
            </a:r>
            <a:endParaRPr lang="ru-RU" sz="3200" b="1" dirty="0"/>
          </a:p>
        </p:txBody>
      </p:sp>
      <p:pic>
        <p:nvPicPr>
          <p:cNvPr id="8" name="Picture 2" descr="http://img0.liveinternet.ru/images/attach/c/4/82/417/82417638_kar_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02276" y="4437112"/>
            <a:ext cx="2162211" cy="2223069"/>
          </a:xfrm>
          <a:prstGeom prst="rect">
            <a:avLst/>
          </a:prstGeom>
          <a:noFill/>
        </p:spPr>
      </p:pic>
      <p:pic>
        <p:nvPicPr>
          <p:cNvPr id="9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4259548"/>
            <a:ext cx="77768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8000" b="1" i="1" dirty="0">
                <a:solidFill>
                  <a:srgbClr val="6600FF"/>
                </a:solidFill>
                <a:latin typeface="Comic Sans MS" panose="030F0702030302020204" pitchFamily="66" charset="0"/>
              </a:rPr>
              <a:t>Тротуар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65310" y="1124744"/>
            <a:ext cx="763284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Как называется часть улицы, по которой идут пешеходы? </a:t>
            </a:r>
          </a:p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4000" b="1" i="1" dirty="0">
                <a:solidFill>
                  <a:srgbClr val="6600FF"/>
                </a:solidFill>
                <a:latin typeface="Comic Sans MS" panose="030F0702030302020204" pitchFamily="66" charset="0"/>
              </a:rPr>
              <a:t>Тротуар</a:t>
            </a:r>
          </a:p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40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Дорога</a:t>
            </a:r>
          </a:p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40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Поле</a:t>
            </a:r>
            <a:endParaRPr lang="ru-RU" sz="4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28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на дороге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</a:t>
            </a:r>
            <a:endParaRPr lang="ru-RU" sz="3200" b="1" dirty="0"/>
          </a:p>
        </p:txBody>
      </p:sp>
      <p:pic>
        <p:nvPicPr>
          <p:cNvPr id="1026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1029" name="Picture 5" descr="http://stat16.privet.ru/lr/0d26274af501f4e51923a6ed5e65910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65814" y="4221088"/>
            <a:ext cx="2126666" cy="26369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-160906" y="4135432"/>
            <a:ext cx="77768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80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На зебру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319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На какое животное похож пешеходный переход? </a:t>
            </a:r>
          </a:p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36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На зебру</a:t>
            </a:r>
          </a:p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36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На лошадь</a:t>
            </a:r>
          </a:p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3600" b="1" i="1" dirty="0">
                <a:solidFill>
                  <a:srgbClr val="6600FF"/>
                </a:solidFill>
                <a:latin typeface="Comic Sans MS" panose="030F0702030302020204" pitchFamily="66" charset="0"/>
              </a:rPr>
              <a:t>На тигра</a:t>
            </a:r>
            <a:endParaRPr lang="ru-RU" sz="3600" b="1" dirty="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36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на дороге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</a:t>
            </a:r>
            <a:endParaRPr lang="ru-RU" sz="3200" b="1" dirty="0"/>
          </a:p>
        </p:txBody>
      </p:sp>
      <p:pic>
        <p:nvPicPr>
          <p:cNvPr id="1026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9" name="Picture 5" descr="http://stat16.privet.ru/lr/0d26274af501f4e51923a6ed5e65910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65814" y="4221088"/>
            <a:ext cx="2126666" cy="26369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2283" y="4310185"/>
            <a:ext cx="7776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9600" b="1" i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3.Сзади</a:t>
            </a:r>
            <a:endParaRPr lang="ru-RU" sz="96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285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С какой стороны надо обходить автобус? </a:t>
            </a:r>
          </a:p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3200" b="1" i="1" dirty="0">
                <a:solidFill>
                  <a:srgbClr val="6600FF"/>
                </a:solidFill>
                <a:latin typeface="Comic Sans MS" panose="030F0702030302020204" pitchFamily="66" charset="0"/>
              </a:rPr>
              <a:t>Спереди</a:t>
            </a:r>
          </a:p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32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Подождать когда уедет</a:t>
            </a:r>
          </a:p>
          <a:p>
            <a:pPr algn="ctr">
              <a:spcBef>
                <a:spcPct val="20000"/>
              </a:spcBef>
            </a:pPr>
            <a:r>
              <a:rPr lang="ru-RU" sz="32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3. Сзади</a:t>
            </a:r>
            <a:endParaRPr lang="ru-RU" sz="32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36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на дороге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</a:t>
            </a:r>
            <a:endParaRPr lang="ru-RU" sz="3200" b="1" dirty="0"/>
          </a:p>
        </p:txBody>
      </p:sp>
      <p:pic>
        <p:nvPicPr>
          <p:cNvPr id="1026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9" name="Picture 5" descr="http://stat16.privet.ru/lr/0d26274af501f4e51923a6ed5e65910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65814" y="4221088"/>
            <a:ext cx="2126666" cy="26369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-210810" y="4005064"/>
            <a:ext cx="777686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88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1.Переход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Всем знакомые полоски, знают дети, знает взрослый.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На ту сторону ведёт пешеходный…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1.Переход</a:t>
            </a:r>
            <a:endParaRPr lang="ru-RU" sz="3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3200" b="1" i="1" dirty="0">
                <a:solidFill>
                  <a:srgbClr val="6600FF"/>
                </a:solidFill>
                <a:latin typeface="Comic Sans MS" panose="030F0702030302020204" pitchFamily="66" charset="0"/>
              </a:rPr>
              <a:t> 2. </a:t>
            </a:r>
            <a:r>
              <a:rPr lang="ru-RU" sz="3200" b="1" i="1" dirty="0" smtClean="0">
                <a:solidFill>
                  <a:srgbClr val="6600FF"/>
                </a:solidFill>
                <a:latin typeface="Comic Sans MS" panose="030F0702030302020204" pitchFamily="66" charset="0"/>
              </a:rPr>
              <a:t>Вездеход </a:t>
            </a:r>
            <a:endParaRPr lang="ru-RU" sz="3200" b="1" i="1" dirty="0">
              <a:solidFill>
                <a:srgbClr val="6600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32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3. Луноход</a:t>
            </a:r>
            <a:endParaRPr lang="ru-RU" sz="32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36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на дороге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</a:t>
            </a:r>
            <a:endParaRPr lang="ru-RU" sz="3200" b="1" dirty="0"/>
          </a:p>
        </p:txBody>
      </p:sp>
      <p:pic>
        <p:nvPicPr>
          <p:cNvPr id="1026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9" name="Picture 5" descr="http://stat16.privet.ru/lr/0d26274af501f4e51923a6ed5e65910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65814" y="4221088"/>
            <a:ext cx="2126666" cy="26369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-148247" y="4474124"/>
            <a:ext cx="7776864" cy="225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2.Можно </a:t>
            </a:r>
            <a:r>
              <a:rPr lang="ru-RU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попасть под машину</a:t>
            </a:r>
          </a:p>
          <a:p>
            <a:pPr marL="457200" indent="-457200" algn="ctr">
              <a:spcBef>
                <a:spcPct val="20000"/>
              </a:spcBef>
              <a:buAutoNum type="arabicPeriod"/>
            </a:pPr>
            <a:endParaRPr lang="ru-RU" sz="4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334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Почему опасно играть на проезжей части? </a:t>
            </a:r>
          </a:p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Можно поцарапать машину игрушкой</a:t>
            </a:r>
          </a:p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Можно попасть под </a:t>
            </a:r>
            <a:r>
              <a:rPr lang="ru-RU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машину</a:t>
            </a:r>
          </a:p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6600FF"/>
                </a:solidFill>
                <a:latin typeface="Comic Sans MS" panose="030F0702030302020204" pitchFamily="66" charset="0"/>
              </a:rPr>
              <a:t>3. Можно разбить коленки</a:t>
            </a:r>
            <a:endParaRPr lang="ru-RU" sz="3200" b="1" dirty="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36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на дороге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</a:t>
            </a:r>
            <a:endParaRPr lang="ru-RU" sz="3200" b="1" dirty="0"/>
          </a:p>
        </p:txBody>
      </p:sp>
      <p:pic>
        <p:nvPicPr>
          <p:cNvPr id="1026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9" name="Picture 5" descr="http://stat16.privet.ru/lr/0d26274af501f4e51923a6ed5e65910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65814" y="4221088"/>
            <a:ext cx="2126666" cy="26369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04664"/>
            <a:ext cx="8640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 - РЕСУРСЫ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1520" y="1052736"/>
            <a:ext cx="864096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hlinkClick r:id="rId2"/>
              </a:rPr>
              <a:t>http://img-fotki.yandex.ru/get/6107/152583420.12/0_6590f_dc023c9c_XL</a:t>
            </a:r>
            <a:r>
              <a:rPr lang="ru-RU" sz="1600" dirty="0" smtClean="0"/>
              <a:t>    </a:t>
            </a:r>
            <a:r>
              <a:rPr lang="ru-RU" dirty="0" err="1" smtClean="0"/>
              <a:t>Нюша</a:t>
            </a:r>
            <a:r>
              <a:rPr lang="ru-RU" dirty="0" smtClean="0"/>
              <a:t> на велосипеде</a:t>
            </a:r>
          </a:p>
          <a:p>
            <a:r>
              <a:rPr lang="en-US" sz="1600" dirty="0" smtClean="0">
                <a:hlinkClick r:id="rId3"/>
              </a:rPr>
              <a:t>http://my-ivanovo.ru/wp-content/uploads/2010/06/74f16339f64a.png</a:t>
            </a:r>
            <a:r>
              <a:rPr lang="ru-RU" sz="1600" dirty="0" smtClean="0"/>
              <a:t>   </a:t>
            </a:r>
            <a:r>
              <a:rPr lang="ru-RU" dirty="0" err="1" smtClean="0"/>
              <a:t>Крош</a:t>
            </a:r>
            <a:r>
              <a:rPr lang="ru-RU" dirty="0" smtClean="0"/>
              <a:t> (слайд 2)</a:t>
            </a:r>
          </a:p>
          <a:p>
            <a:r>
              <a:rPr lang="en-US" sz="1600" dirty="0" smtClean="0">
                <a:hlinkClick r:id="rId4"/>
              </a:rPr>
              <a:t>http://img-fotki.yandex.ru/get/6110/18869520.102/0_6dcb5_9dc29150_XL</a:t>
            </a:r>
            <a:r>
              <a:rPr lang="ru-RU" sz="1600" dirty="0" smtClean="0"/>
              <a:t>   </a:t>
            </a:r>
            <a:r>
              <a:rPr lang="ru-RU" dirty="0" err="1" smtClean="0"/>
              <a:t>Бараш</a:t>
            </a:r>
            <a:r>
              <a:rPr lang="ru-RU" dirty="0" smtClean="0"/>
              <a:t> (слайд 2)</a:t>
            </a:r>
          </a:p>
          <a:p>
            <a:r>
              <a:rPr lang="en-US" dirty="0" smtClean="0">
                <a:hlinkClick r:id="rId5"/>
              </a:rPr>
              <a:t>http://img0.liveinternet.ru/images/attach/c/4/82/417/82417670_n_6.png</a:t>
            </a:r>
            <a:r>
              <a:rPr lang="ru-RU" dirty="0" smtClean="0"/>
              <a:t>   </a:t>
            </a:r>
            <a:r>
              <a:rPr lang="ru-RU" dirty="0" err="1" smtClean="0"/>
              <a:t>Нюша</a:t>
            </a:r>
            <a:r>
              <a:rPr lang="ru-RU" dirty="0" smtClean="0"/>
              <a:t> (слайд 2)</a:t>
            </a:r>
          </a:p>
          <a:p>
            <a:r>
              <a:rPr lang="en-US" sz="1600" dirty="0" smtClean="0">
                <a:hlinkClick r:id="rId6"/>
              </a:rPr>
              <a:t>http://img-fotki.yandex.ru/get/6522/127850699.ba/0_9b7be_d3c65370_XL</a:t>
            </a:r>
            <a:r>
              <a:rPr lang="ru-RU" sz="1600" dirty="0" smtClean="0"/>
              <a:t>   </a:t>
            </a:r>
            <a:r>
              <a:rPr lang="ru-RU" dirty="0" err="1" smtClean="0"/>
              <a:t>Карыч</a:t>
            </a:r>
            <a:r>
              <a:rPr lang="ru-RU" dirty="0" smtClean="0"/>
              <a:t> (слайд 2)</a:t>
            </a:r>
          </a:p>
          <a:p>
            <a:r>
              <a:rPr lang="en-US" sz="1600" dirty="0" smtClean="0">
                <a:hlinkClick r:id="rId7"/>
              </a:rPr>
              <a:t>http://img-fotki.yandex.ru/get/4612/119528728.cb4/0_a0e71_e8c1f8cc_XL</a:t>
            </a:r>
            <a:r>
              <a:rPr lang="ru-RU" sz="1600" dirty="0" smtClean="0"/>
              <a:t>   </a:t>
            </a:r>
            <a:r>
              <a:rPr lang="ru-RU" dirty="0" err="1" smtClean="0"/>
              <a:t>Лосяш</a:t>
            </a:r>
            <a:r>
              <a:rPr lang="ru-RU" dirty="0" smtClean="0"/>
              <a:t> (слайд 2)</a:t>
            </a:r>
          </a:p>
          <a:p>
            <a:r>
              <a:rPr lang="en-US" sz="1600" dirty="0" smtClean="0">
                <a:hlinkClick r:id="rId8"/>
              </a:rPr>
              <a:t>http://dk-met.wmsite.ru/_mod_files/ce_images/igra/0_a0e95_af6e9a2c_xl.png</a:t>
            </a:r>
            <a:r>
              <a:rPr lang="ru-RU" sz="1600" dirty="0" smtClean="0"/>
              <a:t>   </a:t>
            </a:r>
            <a:r>
              <a:rPr lang="ru-RU" dirty="0" err="1" smtClean="0"/>
              <a:t>Крош</a:t>
            </a:r>
            <a:r>
              <a:rPr lang="ru-RU" dirty="0" smtClean="0"/>
              <a:t> (слайд 3 – 7)</a:t>
            </a:r>
          </a:p>
          <a:p>
            <a:r>
              <a:rPr lang="en-US" sz="1600" dirty="0" smtClean="0">
                <a:hlinkClick r:id="rId9"/>
              </a:rPr>
              <a:t>http://img-fotki.yandex.ru/get/4414/119528728.cb4/0_a0e69_a464749a_XL</a:t>
            </a:r>
            <a:r>
              <a:rPr lang="ru-RU" sz="1600" dirty="0" smtClean="0"/>
              <a:t>   </a:t>
            </a:r>
            <a:r>
              <a:rPr lang="ru-RU" dirty="0" err="1" smtClean="0"/>
              <a:t>Бараш</a:t>
            </a:r>
            <a:r>
              <a:rPr lang="ru-RU" dirty="0" smtClean="0"/>
              <a:t> с шариками</a:t>
            </a:r>
          </a:p>
          <a:p>
            <a:r>
              <a:rPr lang="en-US" sz="1600" dirty="0" smtClean="0">
                <a:hlinkClick r:id="rId10"/>
              </a:rPr>
              <a:t>http://img-fotki.yandex.ru/get/4709/119528728.cb5/0_a0eb5_1cab041d_XL</a:t>
            </a:r>
            <a:r>
              <a:rPr lang="ru-RU" sz="1600" dirty="0" smtClean="0"/>
              <a:t>   </a:t>
            </a:r>
            <a:r>
              <a:rPr lang="ru-RU" dirty="0" err="1" smtClean="0"/>
              <a:t>Нюша</a:t>
            </a:r>
            <a:r>
              <a:rPr lang="ru-RU" dirty="0" smtClean="0"/>
              <a:t> с ромашкой</a:t>
            </a:r>
          </a:p>
          <a:p>
            <a:r>
              <a:rPr lang="en-US" sz="1600" dirty="0" smtClean="0">
                <a:hlinkClick r:id="rId11"/>
              </a:rPr>
              <a:t>http://img-fotki.yandex.ru/get/4413/119528728.cb5/0_a0e9f_82954224_XL</a:t>
            </a:r>
            <a:r>
              <a:rPr lang="ru-RU" sz="1600" dirty="0" smtClean="0"/>
              <a:t>   </a:t>
            </a:r>
          </a:p>
          <a:p>
            <a:r>
              <a:rPr lang="ru-RU" sz="1600" dirty="0" err="1" smtClean="0"/>
              <a:t>Кар-</a:t>
            </a:r>
            <a:r>
              <a:rPr lang="ru-RU" dirty="0" err="1" smtClean="0"/>
              <a:t>Карыч</a:t>
            </a:r>
            <a:r>
              <a:rPr lang="ru-RU" dirty="0" smtClean="0"/>
              <a:t> с корабликом</a:t>
            </a:r>
          </a:p>
          <a:p>
            <a:r>
              <a:rPr lang="en-US" sz="1600" dirty="0" smtClean="0">
                <a:hlinkClick r:id="rId12"/>
              </a:rPr>
              <a:t>http://stat16.privet.ru/lr/0d26274af501f4e51923a6ed5e659105</a:t>
            </a:r>
            <a:r>
              <a:rPr lang="ru-RU" sz="1600" dirty="0" smtClean="0"/>
              <a:t>    </a:t>
            </a:r>
            <a:r>
              <a:rPr lang="ru-RU" dirty="0" err="1" smtClean="0"/>
              <a:t>Лосяш</a:t>
            </a:r>
            <a:endParaRPr lang="ru-RU" dirty="0" smtClean="0"/>
          </a:p>
          <a:p>
            <a:r>
              <a:rPr lang="en-US" dirty="0" smtClean="0">
                <a:hlinkClick r:id="rId13"/>
              </a:rPr>
              <a:t>http://stat18.privet.ru/lr/0b1d3cec6375d01e8e11a66a63e1b390</a:t>
            </a:r>
            <a:r>
              <a:rPr lang="ru-RU" dirty="0" smtClean="0"/>
              <a:t>   бабочка </a:t>
            </a:r>
          </a:p>
          <a:p>
            <a:r>
              <a:rPr lang="en-US" dirty="0" smtClean="0">
                <a:hlinkClick r:id="rId14"/>
              </a:rPr>
              <a:t>http://foto.planetadruzey.ru/2125938.jpeg</a:t>
            </a:r>
            <a:r>
              <a:rPr lang="ru-RU" dirty="0" smtClean="0"/>
              <a:t>    картинка для фона</a:t>
            </a:r>
          </a:p>
        </p:txBody>
      </p:sp>
      <p:pic>
        <p:nvPicPr>
          <p:cNvPr id="5" name="Picture 2" descr="http://dk-met.wmsite.ru/_mod_files/ce_images/igra/0_a0e95_af6e9a2c_xl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21"/>
          <p:cNvSpPr/>
          <p:nvPr/>
        </p:nvSpPr>
        <p:spPr>
          <a:xfrm>
            <a:off x="7740352" y="260648"/>
            <a:ext cx="720080" cy="720080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49570" y="3846230"/>
            <a:ext cx="77768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2.Рассказать родителям о появившихся симптомах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60076" y="1268760"/>
            <a:ext cx="8288388" cy="285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7000BC"/>
                </a:solidFill>
                <a:latin typeface="Comic Sans MS" panose="030F0702030302020204" pitchFamily="66" charset="0"/>
              </a:rPr>
              <a:t>Что нужно сделать, если Вы заболели</a:t>
            </a:r>
            <a:r>
              <a:rPr lang="ru-RU" sz="3200" b="1" dirty="0" smtClean="0">
                <a:solidFill>
                  <a:srgbClr val="7000BC"/>
                </a:solidFill>
                <a:latin typeface="Comic Sans MS" panose="030F0702030302020204" pitchFamily="66" charset="0"/>
              </a:rPr>
              <a:t>?</a:t>
            </a:r>
          </a:p>
          <a:p>
            <a:pPr algn="ctr">
              <a:spcBef>
                <a:spcPct val="20000"/>
              </a:spcBef>
            </a:pPr>
            <a:r>
              <a:rPr lang="ru-RU" sz="2400" b="1" dirty="0">
                <a:solidFill>
                  <a:srgbClr val="6600FF"/>
                </a:solidFill>
                <a:latin typeface="Comic Sans MS" panose="030F0702030302020204" pitchFamily="66" charset="0"/>
              </a:rPr>
              <a:t>1.Достать из аптечки лекарство и принять его</a:t>
            </a:r>
          </a:p>
          <a:p>
            <a:pPr algn="ctr">
              <a:spcBef>
                <a:spcPct val="20000"/>
              </a:spcBef>
            </a:pP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2.Рассказать родителям о появившихся </a:t>
            </a: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симптомах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20000"/>
              </a:spcBef>
            </a:pPr>
            <a:r>
              <a:rPr lang="ru-RU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3. Ничего не делать</a:t>
            </a:r>
          </a:p>
          <a:p>
            <a:pPr algn="ctr">
              <a:spcBef>
                <a:spcPct val="20000"/>
              </a:spcBef>
            </a:pPr>
            <a:endParaRPr lang="ru-RU" sz="2400" b="1" dirty="0">
              <a:solidFill>
                <a:srgbClr val="7000BC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7389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Один дома</a:t>
            </a:r>
          </a:p>
        </p:txBody>
      </p:sp>
      <p:sp>
        <p:nvSpPr>
          <p:cNvPr id="11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</a:t>
            </a:r>
            <a:endParaRPr lang="ru-RU" sz="3200" b="1" dirty="0"/>
          </a:p>
        </p:txBody>
      </p:sp>
      <p:pic>
        <p:nvPicPr>
          <p:cNvPr id="20" name="Picture 2" descr="http://dk-met.wmsite.ru/_mod_files/ce_images/igra/0_a0e95_af6e9a2c_xl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  <p:pic>
        <p:nvPicPr>
          <p:cNvPr id="21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dk-met.wmsite.ru/_mod_files/ce_images/igra/0_a0e95_af6e9a2c_xl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  <p:pic>
        <p:nvPicPr>
          <p:cNvPr id="19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-38711" y="4299742"/>
            <a:ext cx="84249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3. Открыла дверь незнакомцу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842493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5D2884"/>
                </a:solidFill>
                <a:latin typeface="Comic Sans MS" panose="030F0702030302020204" pitchFamily="66" charset="0"/>
              </a:rPr>
              <a:t>Какую грубую ошибку совершила бабушка Красной Шапочки?</a:t>
            </a:r>
          </a:p>
          <a:p>
            <a:pPr algn="ctr"/>
            <a:r>
              <a:rPr lang="ru-RU" sz="3200" b="1" dirty="0">
                <a:solidFill>
                  <a:srgbClr val="6600FF"/>
                </a:solidFill>
                <a:latin typeface="Comic Sans MS" panose="030F0702030302020204" pitchFamily="66" charset="0"/>
              </a:rPr>
              <a:t>1.Не предложила Волку чаю</a:t>
            </a:r>
          </a:p>
          <a:p>
            <a:pPr algn="ctr"/>
            <a:r>
              <a:rPr lang="ru-RU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2.Не спела волку песню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3. Открыла дверь незнакомцу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Один дома</a:t>
            </a:r>
          </a:p>
        </p:txBody>
      </p:sp>
      <p:sp>
        <p:nvSpPr>
          <p:cNvPr id="11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</a:t>
            </a:r>
            <a:endParaRPr lang="ru-RU" sz="3200" b="1" dirty="0"/>
          </a:p>
        </p:txBody>
      </p:sp>
      <p:pic>
        <p:nvPicPr>
          <p:cNvPr id="21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dk-met.wmsite.ru/_mod_files/ce_images/igra/0_a0e95_af6e9a2c_xl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  <p:pic>
        <p:nvPicPr>
          <p:cNvPr id="19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5636" y="4496294"/>
            <a:ext cx="77768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2. Никого не впущу, позвоню родителям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67591" y="1196929"/>
            <a:ext cx="8492997" cy="392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5D2884"/>
                </a:solidFill>
                <a:latin typeface="Comic Sans MS" panose="030F0702030302020204" pitchFamily="66" charset="0"/>
              </a:rPr>
              <a:t> </a:t>
            </a:r>
            <a:r>
              <a:rPr lang="ru-RU" sz="3200" b="1" dirty="0">
                <a:solidFill>
                  <a:srgbClr val="5D2884"/>
                </a:solidFill>
                <a:latin typeface="Comic Sans MS" panose="030F0702030302020204" pitchFamily="66" charset="0"/>
              </a:rPr>
              <a:t>Вы дома одни. </a:t>
            </a:r>
            <a:endParaRPr lang="ru-RU" sz="3200" b="1" dirty="0" smtClean="0">
              <a:solidFill>
                <a:srgbClr val="5D2884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5D2884"/>
                </a:solidFill>
                <a:latin typeface="Comic Sans MS" panose="030F0702030302020204" pitchFamily="66" charset="0"/>
              </a:rPr>
              <a:t>В </a:t>
            </a:r>
            <a:r>
              <a:rPr lang="ru-RU" sz="3200" b="1" dirty="0">
                <a:solidFill>
                  <a:srgbClr val="5D2884"/>
                </a:solidFill>
                <a:latin typeface="Comic Sans MS" panose="030F0702030302020204" pitchFamily="66" charset="0"/>
              </a:rPr>
              <a:t>дверь кто-то постучался и попросил впустить. Что вы будете делать</a:t>
            </a:r>
            <a:br>
              <a:rPr lang="ru-RU" sz="3200" b="1" dirty="0">
                <a:solidFill>
                  <a:srgbClr val="5D2884"/>
                </a:solidFill>
                <a:latin typeface="Comic Sans MS" panose="030F0702030302020204" pitchFamily="66" charset="0"/>
              </a:rPr>
            </a:br>
            <a:r>
              <a:rPr lang="ru-RU" sz="2800" b="1" dirty="0">
                <a:solidFill>
                  <a:srgbClr val="6600FF"/>
                </a:solidFill>
                <a:latin typeface="Comic Sans MS" panose="030F0702030302020204" pitchFamily="66" charset="0"/>
              </a:rPr>
              <a:t>1.Впущу</a:t>
            </a:r>
            <a:br>
              <a:rPr lang="ru-RU" sz="2800" b="1" dirty="0">
                <a:solidFill>
                  <a:srgbClr val="6600FF"/>
                </a:solidFill>
                <a:latin typeface="Comic Sans MS" panose="030F0702030302020204" pitchFamily="66" charset="0"/>
              </a:rPr>
            </a:br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2. Никого не впущу, позвоню родителям</a:t>
            </a:r>
            <a:r>
              <a:rPr lang="ru-RU" sz="2800" b="1" dirty="0">
                <a:solidFill>
                  <a:srgbClr val="6600FF"/>
                </a:solidFill>
                <a:latin typeface="Comic Sans MS" panose="030F0702030302020204" pitchFamily="66" charset="0"/>
              </a:rPr>
              <a:t> </a:t>
            </a:r>
            <a:endParaRPr lang="ru-RU" sz="2800" b="1" dirty="0" smtClean="0">
              <a:solidFill>
                <a:srgbClr val="6600FF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3.Впущу </a:t>
            </a:r>
            <a:r>
              <a:rPr lang="ru-RU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только если скажут, что это полиция</a:t>
            </a:r>
          </a:p>
          <a:p>
            <a:pPr>
              <a:spcBef>
                <a:spcPct val="20000"/>
              </a:spcBef>
            </a:pP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Один дома</a:t>
            </a:r>
          </a:p>
        </p:txBody>
      </p:sp>
      <p:sp>
        <p:nvSpPr>
          <p:cNvPr id="11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</a:t>
            </a:r>
            <a:endParaRPr lang="ru-RU" sz="3200" b="1" dirty="0"/>
          </a:p>
        </p:txBody>
      </p:sp>
      <p:pic>
        <p:nvPicPr>
          <p:cNvPr id="21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65814" y="4542506"/>
            <a:ext cx="7776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3.Все эти предметы опасны</a:t>
            </a:r>
            <a:endParaRPr lang="ru-RU" sz="4800" b="1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65440" y="1058866"/>
            <a:ext cx="7632848" cy="349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solidFill>
                  <a:srgbClr val="52008A"/>
                </a:solidFill>
                <a:latin typeface="Comic Sans MS" panose="030F0702030302020204" pitchFamily="66" charset="0"/>
              </a:rPr>
              <a:t>Какие </a:t>
            </a:r>
            <a:r>
              <a:rPr lang="ru-RU" sz="3600" b="1" dirty="0">
                <a:solidFill>
                  <a:srgbClr val="52008A"/>
                </a:solidFill>
                <a:latin typeface="Comic Sans MS" panose="030F0702030302020204" pitchFamily="66" charset="0"/>
              </a:rPr>
              <a:t>предметы являются опасными?</a:t>
            </a:r>
            <a:br>
              <a:rPr lang="ru-RU" sz="3600" b="1" dirty="0">
                <a:solidFill>
                  <a:srgbClr val="52008A"/>
                </a:solidFill>
                <a:latin typeface="Comic Sans MS" panose="030F0702030302020204" pitchFamily="66" charset="0"/>
              </a:rPr>
            </a:br>
            <a:r>
              <a:rPr lang="ru-RU" sz="4000" dirty="0">
                <a:solidFill>
                  <a:srgbClr val="00B050"/>
                </a:solidFill>
                <a:latin typeface="Comic Sans MS" panose="030F0702030302020204" pitchFamily="66" charset="0"/>
              </a:rPr>
              <a:t>1. Иголка и </a:t>
            </a:r>
            <a:r>
              <a:rPr lang="ru-RU" sz="4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нож</a:t>
            </a:r>
            <a:r>
              <a:rPr lang="ru-RU" sz="4000" dirty="0">
                <a:solidFill>
                  <a:srgbClr val="6600FF"/>
                </a:solidFill>
                <a:latin typeface="Comic Sans MS" panose="030F0702030302020204" pitchFamily="66" charset="0"/>
              </a:rPr>
              <a:t/>
            </a:r>
            <a:br>
              <a:rPr lang="ru-RU" sz="4000" dirty="0">
                <a:solidFill>
                  <a:srgbClr val="6600FF"/>
                </a:solidFill>
                <a:latin typeface="Comic Sans MS" panose="030F0702030302020204" pitchFamily="66" charset="0"/>
              </a:rPr>
            </a:br>
            <a:r>
              <a:rPr lang="ru-RU" sz="4000" dirty="0">
                <a:solidFill>
                  <a:srgbClr val="6600FF"/>
                </a:solidFill>
                <a:latin typeface="Comic Sans MS" panose="030F0702030302020204" pitchFamily="66" charset="0"/>
              </a:rPr>
              <a:t>2.Гвоздь и спица</a:t>
            </a:r>
            <a:br>
              <a:rPr lang="ru-RU" sz="4000" dirty="0">
                <a:solidFill>
                  <a:srgbClr val="6600FF"/>
                </a:solidFill>
                <a:latin typeface="Comic Sans MS" panose="030F0702030302020204" pitchFamily="66" charset="0"/>
              </a:rPr>
            </a:br>
            <a:r>
              <a:rPr lang="ru-RU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3.Все эти предметы опасны</a:t>
            </a:r>
          </a:p>
          <a:p>
            <a:pPr>
              <a:spcBef>
                <a:spcPct val="20000"/>
              </a:spcBef>
            </a:pP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Один дома</a:t>
            </a:r>
          </a:p>
        </p:txBody>
      </p:sp>
      <p:sp>
        <p:nvSpPr>
          <p:cNvPr id="11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</a:t>
            </a:r>
            <a:endParaRPr lang="ru-RU" sz="3200" b="1" dirty="0"/>
          </a:p>
        </p:txBody>
      </p:sp>
      <p:pic>
        <p:nvPicPr>
          <p:cNvPr id="20" name="Picture 2" descr="http://dk-met.wmsite.ru/_mod_files/ce_images/igra/0_a0e95_af6e9a2c_xl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  <p:pic>
        <p:nvPicPr>
          <p:cNvPr id="21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4941168"/>
            <a:ext cx="1175191" cy="1613024"/>
          </a:xfrm>
          <a:prstGeom prst="rect">
            <a:avLst/>
          </a:prstGeom>
          <a:noFill/>
        </p:spPr>
      </p:pic>
      <p:pic>
        <p:nvPicPr>
          <p:cNvPr id="20" name="Picture 2" descr="http://dk-met.wmsite.ru/_mod_files/ce_images/igra/0_a0e95_af6e9a2c_xl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  <p:pic>
        <p:nvPicPr>
          <p:cNvPr id="19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5576" y="4365104"/>
            <a:ext cx="77768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6600FF"/>
                </a:solidFill>
                <a:latin typeface="Comic Sans MS" panose="030F0702030302020204" pitchFamily="66" charset="0"/>
              </a:rPr>
              <a:t>3.Обожжённое место подставить под струю холодной воды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85148" y="906893"/>
            <a:ext cx="7632848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Ты пролил на себя горячий чай, что надо сделать в первую очередь?</a:t>
            </a:r>
          </a:p>
          <a:p>
            <a:pPr algn="ctr"/>
            <a:r>
              <a:rPr lang="ru-RU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1.Смазать маслом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2.Смазать </a:t>
            </a:r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зелёнкой</a:t>
            </a:r>
          </a:p>
          <a:p>
            <a:pPr algn="ctr"/>
            <a:r>
              <a:rPr lang="ru-RU" sz="2800" b="1" dirty="0">
                <a:solidFill>
                  <a:srgbClr val="6600FF"/>
                </a:solidFill>
                <a:latin typeface="Comic Sans MS" panose="030F0702030302020204" pitchFamily="66" charset="0"/>
              </a:rPr>
              <a:t>3.Обожжённое место подставить под струю холодной воды</a:t>
            </a:r>
          </a:p>
          <a:p>
            <a:pPr algn="ctr"/>
            <a:endParaRPr lang="ru-RU" sz="2400" dirty="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Один дома</a:t>
            </a:r>
          </a:p>
        </p:txBody>
      </p:sp>
      <p:sp>
        <p:nvSpPr>
          <p:cNvPr id="11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</a:t>
            </a:r>
            <a:endParaRPr lang="ru-RU" sz="32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43649" y="3573016"/>
            <a:ext cx="7776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9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Молния</a:t>
            </a:r>
            <a:endParaRPr lang="ru-RU" sz="9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>
                <a:solidFill>
                  <a:srgbClr val="52008A"/>
                </a:solidFill>
                <a:latin typeface="Comic Sans MS" panose="030F0702030302020204" pitchFamily="66" charset="0"/>
              </a:rPr>
              <a:t>На небе она сверкает,</a:t>
            </a:r>
            <a:br>
              <a:rPr lang="ru-RU" sz="3600" b="1" dirty="0">
                <a:solidFill>
                  <a:srgbClr val="52008A"/>
                </a:solidFill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rgbClr val="52008A"/>
                </a:solidFill>
                <a:latin typeface="Comic Sans MS" panose="030F0702030302020204" pitchFamily="66" charset="0"/>
              </a:rPr>
              <a:t>Громом нас предупреждает:</a:t>
            </a:r>
            <a:br>
              <a:rPr lang="ru-RU" sz="3600" b="1" dirty="0">
                <a:solidFill>
                  <a:srgbClr val="52008A"/>
                </a:solidFill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rgbClr val="52008A"/>
                </a:solidFill>
                <a:latin typeface="Comic Sans MS" panose="030F0702030302020204" pitchFamily="66" charset="0"/>
              </a:rPr>
              <a:t>«Прятаться в грозу, друзья,</a:t>
            </a:r>
            <a:br>
              <a:rPr lang="ru-RU" sz="3600" b="1" dirty="0">
                <a:solidFill>
                  <a:srgbClr val="52008A"/>
                </a:solidFill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rgbClr val="52008A"/>
                </a:solidFill>
                <a:latin typeface="Comic Sans MS" panose="030F0702030302020204" pitchFamily="66" charset="0"/>
              </a:rPr>
              <a:t>Под деревьями нельзя!»</a:t>
            </a:r>
            <a:br>
              <a:rPr lang="ru-RU" sz="3600" b="1" dirty="0">
                <a:solidFill>
                  <a:srgbClr val="52008A"/>
                </a:solidFill>
                <a:latin typeface="Comic Sans MS" panose="030F0702030302020204" pitchFamily="66" charset="0"/>
              </a:rPr>
            </a:br>
            <a:endParaRPr lang="ru-RU" sz="3600" b="1" dirty="0" smtClean="0">
              <a:solidFill>
                <a:srgbClr val="52008A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  <a:r>
              <a:rPr lang="ru-RU" sz="3600" b="1" cap="all" dirty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Безопасное лето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</a:t>
            </a:r>
            <a:endParaRPr lang="ru-RU" sz="3200" b="1" dirty="0"/>
          </a:p>
        </p:txBody>
      </p:sp>
      <p:pic>
        <p:nvPicPr>
          <p:cNvPr id="8" name="Picture 4" descr="http://img-fotki.yandex.ru/get/4414/119528728.cb4/0_a0e69_a464749a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 l="15239" t="3048" r="22730" b="3992"/>
          <a:stretch>
            <a:fillRect/>
          </a:stretch>
        </p:blipFill>
        <p:spPr bwMode="auto">
          <a:xfrm>
            <a:off x="7226819" y="2672707"/>
            <a:ext cx="1917181" cy="4104456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5536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823376" y="4579038"/>
            <a:ext cx="7776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96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Панамку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888307"/>
            <a:ext cx="763284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Летом - игры, развлеченья -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Радуйся, играй.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Солнышка прикосновенья,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Ягод урожай.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Если солнечный денек,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Если сильный солнцепек,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Очень-очень жарко -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Надевай…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Безопасное </a:t>
            </a:r>
            <a:r>
              <a:rPr lang="ru-RU" sz="36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лето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</a:t>
            </a:r>
            <a:endParaRPr lang="ru-RU" sz="3200" b="1" dirty="0"/>
          </a:p>
        </p:txBody>
      </p:sp>
      <p:pic>
        <p:nvPicPr>
          <p:cNvPr id="8" name="Picture 4" descr="http://img-fotki.yandex.ru/get/4414/119528728.cb4/0_a0e69_a464749a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 l="15239" t="3048" r="22730" b="3992"/>
          <a:stretch>
            <a:fillRect/>
          </a:stretch>
        </p:blipFill>
        <p:spPr bwMode="auto">
          <a:xfrm>
            <a:off x="7226819" y="2492896"/>
            <a:ext cx="1917181" cy="4104456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8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1721</TotalTime>
  <Words>765</Words>
  <Application>Microsoft Office PowerPoint</Application>
  <PresentationFormat>Экран (4:3)</PresentationFormat>
  <Paragraphs>248</Paragraphs>
  <Slides>28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44</cp:revision>
  <dcterms:created xsi:type="dcterms:W3CDTF">2014-01-06T16:00:12Z</dcterms:created>
  <dcterms:modified xsi:type="dcterms:W3CDTF">2020-12-08T11:19:53Z</dcterms:modified>
</cp:coreProperties>
</file>